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256" r:id="rId5"/>
    <p:sldId id="295" r:id="rId6"/>
    <p:sldId id="296" r:id="rId7"/>
    <p:sldId id="321" r:id="rId8"/>
    <p:sldId id="346" r:id="rId9"/>
    <p:sldId id="345" r:id="rId10"/>
    <p:sldId id="347" r:id="rId11"/>
    <p:sldId id="297" r:id="rId12"/>
    <p:sldId id="361" r:id="rId13"/>
    <p:sldId id="387" r:id="rId14"/>
    <p:sldId id="358" r:id="rId15"/>
    <p:sldId id="374" r:id="rId16"/>
    <p:sldId id="363" r:id="rId17"/>
    <p:sldId id="365" r:id="rId18"/>
    <p:sldId id="366" r:id="rId19"/>
    <p:sldId id="368" r:id="rId20"/>
    <p:sldId id="367" r:id="rId21"/>
    <p:sldId id="364" r:id="rId22"/>
    <p:sldId id="371" r:id="rId23"/>
    <p:sldId id="372" r:id="rId24"/>
    <p:sldId id="373" r:id="rId25"/>
    <p:sldId id="376" r:id="rId26"/>
    <p:sldId id="377" r:id="rId27"/>
    <p:sldId id="378" r:id="rId28"/>
    <p:sldId id="380" r:id="rId29"/>
    <p:sldId id="381" r:id="rId30"/>
    <p:sldId id="384" r:id="rId31"/>
    <p:sldId id="385" r:id="rId32"/>
    <p:sldId id="386" r:id="rId33"/>
    <p:sldId id="298" r:id="rId34"/>
    <p:sldId id="359" r:id="rId35"/>
    <p:sldId id="379" r:id="rId36"/>
    <p:sldId id="383" r:id="rId37"/>
    <p:sldId id="360" r:id="rId38"/>
    <p:sldId id="348" r:id="rId39"/>
    <p:sldId id="350" r:id="rId40"/>
    <p:sldId id="351" r:id="rId41"/>
    <p:sldId id="352" r:id="rId42"/>
    <p:sldId id="353" r:id="rId43"/>
    <p:sldId id="354" r:id="rId44"/>
    <p:sldId id="355" r:id="rId45"/>
    <p:sldId id="356" r:id="rId46"/>
    <p:sldId id="369" r:id="rId47"/>
    <p:sldId id="370" r:id="rId48"/>
    <p:sldId id="388" r:id="rId49"/>
    <p:sldId id="303" r:id="rId50"/>
  </p:sldIdLst>
  <p:sldSz cx="9144000" cy="5715000" type="screen16x1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87D6"/>
    <a:srgbClr val="5BBAF6"/>
    <a:srgbClr val="052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C5C94E-D916-06DA-6CFE-E64859A7C1A9}" v="6596" dt="2024-05-12T17:21:35.138"/>
    <p1510:client id="{F8B29985-93D9-5ACD-BF1B-539712946C58}" v="1196" dt="2024-05-12T17:05:31.620"/>
    <p1510:client id="{FC7CB959-AB89-4DDE-A474-E448B06CAA5E}" v="1155" dt="2024-05-12T18:19:39.15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14" autoAdjust="0"/>
  </p:normalViewPr>
  <p:slideViewPr>
    <p:cSldViewPr>
      <p:cViewPr varScale="1">
        <p:scale>
          <a:sx n="68" d="100"/>
          <a:sy n="68" d="100"/>
        </p:scale>
        <p:origin x="1240" y="48"/>
      </p:cViewPr>
      <p:guideLst>
        <p:guide orient="horz" pos="180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0DBCB0-6FF0-4130-B57D-DE263C4DEB1C}" type="datetimeFigureOut">
              <a:rPr lang="zh-CN" altLang="en-US" smtClean="0"/>
              <a:t>2024/5/12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3622BD-B18B-4F1D-8806-94D26F577130}" type="slidenum">
              <a:rPr lang="zh-CN" altLang="en-US" smtClean="0"/>
              <a:t>‹#›</a:t>
            </a:fld>
            <a:endParaRPr lang="zh-CN" altLang="en-US"/>
          </a:p>
        </p:txBody>
      </p:sp>
    </p:spTree>
    <p:extLst>
      <p:ext uri="{BB962C8B-B14F-4D97-AF65-F5344CB8AC3E}">
        <p14:creationId xmlns:p14="http://schemas.microsoft.com/office/powerpoint/2010/main" val="4221066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let us show the achievements for our projects</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1</a:t>
            </a:fld>
            <a:endParaRPr lang="zh-CN" altLang="en-US"/>
          </a:p>
        </p:txBody>
      </p:sp>
    </p:spTree>
    <p:extLst>
      <p:ext uri="{BB962C8B-B14F-4D97-AF65-F5344CB8AC3E}">
        <p14:creationId xmlns:p14="http://schemas.microsoft.com/office/powerpoint/2010/main" val="3738975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10</a:t>
            </a:fld>
            <a:endParaRPr lang="zh-CN" altLang="en-US"/>
          </a:p>
        </p:txBody>
      </p:sp>
    </p:spTree>
    <p:extLst>
      <p:ext uri="{BB962C8B-B14F-4D97-AF65-F5344CB8AC3E}">
        <p14:creationId xmlns:p14="http://schemas.microsoft.com/office/powerpoint/2010/main" val="48018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11</a:t>
            </a:fld>
            <a:endParaRPr lang="zh-CN" altLang="en-US"/>
          </a:p>
        </p:txBody>
      </p:sp>
    </p:spTree>
    <p:extLst>
      <p:ext uri="{BB962C8B-B14F-4D97-AF65-F5344CB8AC3E}">
        <p14:creationId xmlns:p14="http://schemas.microsoft.com/office/powerpoint/2010/main" val="3660468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12</a:t>
            </a:fld>
            <a:endParaRPr lang="zh-CN" altLang="en-US"/>
          </a:p>
        </p:txBody>
      </p:sp>
    </p:spTree>
    <p:extLst>
      <p:ext uri="{BB962C8B-B14F-4D97-AF65-F5344CB8AC3E}">
        <p14:creationId xmlns:p14="http://schemas.microsoft.com/office/powerpoint/2010/main" val="82422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13</a:t>
            </a:fld>
            <a:endParaRPr lang="zh-CN" altLang="en-US"/>
          </a:p>
        </p:txBody>
      </p:sp>
    </p:spTree>
    <p:extLst>
      <p:ext uri="{BB962C8B-B14F-4D97-AF65-F5344CB8AC3E}">
        <p14:creationId xmlns:p14="http://schemas.microsoft.com/office/powerpoint/2010/main" val="1553636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14</a:t>
            </a:fld>
            <a:endParaRPr lang="zh-CN" altLang="en-US"/>
          </a:p>
        </p:txBody>
      </p:sp>
    </p:spTree>
    <p:extLst>
      <p:ext uri="{BB962C8B-B14F-4D97-AF65-F5344CB8AC3E}">
        <p14:creationId xmlns:p14="http://schemas.microsoft.com/office/powerpoint/2010/main" val="1592891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15</a:t>
            </a:fld>
            <a:endParaRPr lang="zh-CN" altLang="en-US"/>
          </a:p>
        </p:txBody>
      </p:sp>
    </p:spTree>
    <p:extLst>
      <p:ext uri="{BB962C8B-B14F-4D97-AF65-F5344CB8AC3E}">
        <p14:creationId xmlns:p14="http://schemas.microsoft.com/office/powerpoint/2010/main" val="343748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16</a:t>
            </a:fld>
            <a:endParaRPr lang="zh-CN" altLang="en-US"/>
          </a:p>
        </p:txBody>
      </p:sp>
    </p:spTree>
    <p:extLst>
      <p:ext uri="{BB962C8B-B14F-4D97-AF65-F5344CB8AC3E}">
        <p14:creationId xmlns:p14="http://schemas.microsoft.com/office/powerpoint/2010/main" val="307938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17</a:t>
            </a:fld>
            <a:endParaRPr lang="zh-CN" altLang="en-US"/>
          </a:p>
        </p:txBody>
      </p:sp>
    </p:spTree>
    <p:extLst>
      <p:ext uri="{BB962C8B-B14F-4D97-AF65-F5344CB8AC3E}">
        <p14:creationId xmlns:p14="http://schemas.microsoft.com/office/powerpoint/2010/main" val="3182045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18</a:t>
            </a:fld>
            <a:endParaRPr lang="zh-CN" altLang="en-US"/>
          </a:p>
        </p:txBody>
      </p:sp>
    </p:spTree>
    <p:extLst>
      <p:ext uri="{BB962C8B-B14F-4D97-AF65-F5344CB8AC3E}">
        <p14:creationId xmlns:p14="http://schemas.microsoft.com/office/powerpoint/2010/main" val="18550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19</a:t>
            </a:fld>
            <a:endParaRPr lang="zh-CN" altLang="en-US"/>
          </a:p>
        </p:txBody>
      </p:sp>
    </p:spTree>
    <p:extLst>
      <p:ext uri="{BB962C8B-B14F-4D97-AF65-F5344CB8AC3E}">
        <p14:creationId xmlns:p14="http://schemas.microsoft.com/office/powerpoint/2010/main" val="206517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our content</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2</a:t>
            </a:fld>
            <a:endParaRPr lang="zh-CN" altLang="en-US"/>
          </a:p>
        </p:txBody>
      </p:sp>
    </p:spTree>
    <p:extLst>
      <p:ext uri="{BB962C8B-B14F-4D97-AF65-F5344CB8AC3E}">
        <p14:creationId xmlns:p14="http://schemas.microsoft.com/office/powerpoint/2010/main" val="82781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20</a:t>
            </a:fld>
            <a:endParaRPr lang="zh-CN" altLang="en-US"/>
          </a:p>
        </p:txBody>
      </p:sp>
    </p:spTree>
    <p:extLst>
      <p:ext uri="{BB962C8B-B14F-4D97-AF65-F5344CB8AC3E}">
        <p14:creationId xmlns:p14="http://schemas.microsoft.com/office/powerpoint/2010/main" val="56730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21</a:t>
            </a:fld>
            <a:endParaRPr lang="zh-CN" altLang="en-US"/>
          </a:p>
        </p:txBody>
      </p:sp>
    </p:spTree>
    <p:extLst>
      <p:ext uri="{BB962C8B-B14F-4D97-AF65-F5344CB8AC3E}">
        <p14:creationId xmlns:p14="http://schemas.microsoft.com/office/powerpoint/2010/main" val="614321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22</a:t>
            </a:fld>
            <a:endParaRPr lang="zh-CN" altLang="en-US"/>
          </a:p>
        </p:txBody>
      </p:sp>
    </p:spTree>
    <p:extLst>
      <p:ext uri="{BB962C8B-B14F-4D97-AF65-F5344CB8AC3E}">
        <p14:creationId xmlns:p14="http://schemas.microsoft.com/office/powerpoint/2010/main" val="210747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23</a:t>
            </a:fld>
            <a:endParaRPr lang="zh-CN" altLang="en-US"/>
          </a:p>
        </p:txBody>
      </p:sp>
    </p:spTree>
    <p:extLst>
      <p:ext uri="{BB962C8B-B14F-4D97-AF65-F5344CB8AC3E}">
        <p14:creationId xmlns:p14="http://schemas.microsoft.com/office/powerpoint/2010/main" val="1215979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24</a:t>
            </a:fld>
            <a:endParaRPr lang="zh-CN" altLang="en-US"/>
          </a:p>
        </p:txBody>
      </p:sp>
    </p:spTree>
    <p:extLst>
      <p:ext uri="{BB962C8B-B14F-4D97-AF65-F5344CB8AC3E}">
        <p14:creationId xmlns:p14="http://schemas.microsoft.com/office/powerpoint/2010/main" val="154346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25</a:t>
            </a:fld>
            <a:endParaRPr lang="zh-CN" altLang="en-US"/>
          </a:p>
        </p:txBody>
      </p:sp>
    </p:spTree>
    <p:extLst>
      <p:ext uri="{BB962C8B-B14F-4D97-AF65-F5344CB8AC3E}">
        <p14:creationId xmlns:p14="http://schemas.microsoft.com/office/powerpoint/2010/main" val="3335015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26</a:t>
            </a:fld>
            <a:endParaRPr lang="zh-CN" altLang="en-US"/>
          </a:p>
        </p:txBody>
      </p:sp>
    </p:spTree>
    <p:extLst>
      <p:ext uri="{BB962C8B-B14F-4D97-AF65-F5344CB8AC3E}">
        <p14:creationId xmlns:p14="http://schemas.microsoft.com/office/powerpoint/2010/main" val="2566219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27</a:t>
            </a:fld>
            <a:endParaRPr lang="zh-CN" altLang="en-US"/>
          </a:p>
        </p:txBody>
      </p:sp>
    </p:spTree>
    <p:extLst>
      <p:ext uri="{BB962C8B-B14F-4D97-AF65-F5344CB8AC3E}">
        <p14:creationId xmlns:p14="http://schemas.microsoft.com/office/powerpoint/2010/main" val="3148808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28</a:t>
            </a:fld>
            <a:endParaRPr lang="zh-CN" altLang="en-US"/>
          </a:p>
        </p:txBody>
      </p:sp>
    </p:spTree>
    <p:extLst>
      <p:ext uri="{BB962C8B-B14F-4D97-AF65-F5344CB8AC3E}">
        <p14:creationId xmlns:p14="http://schemas.microsoft.com/office/powerpoint/2010/main" val="2265276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29</a:t>
            </a:fld>
            <a:endParaRPr lang="zh-CN" altLang="en-US"/>
          </a:p>
        </p:txBody>
      </p:sp>
    </p:spTree>
    <p:extLst>
      <p:ext uri="{BB962C8B-B14F-4D97-AF65-F5344CB8AC3E}">
        <p14:creationId xmlns:p14="http://schemas.microsoft.com/office/powerpoint/2010/main" val="224205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part is data understanding and preprocessing</a:t>
            </a:r>
          </a:p>
        </p:txBody>
      </p:sp>
      <p:sp>
        <p:nvSpPr>
          <p:cNvPr id="4" name="灯片编号占位符 3"/>
          <p:cNvSpPr>
            <a:spLocks noGrp="1"/>
          </p:cNvSpPr>
          <p:nvPr>
            <p:ph type="sldNum" sz="quarter" idx="10"/>
          </p:nvPr>
        </p:nvSpPr>
        <p:spPr/>
        <p:txBody>
          <a:bodyPr/>
          <a:lstStyle/>
          <a:p>
            <a:fld id="{663622BD-B18B-4F1D-8806-94D26F577130}" type="slidenum">
              <a:rPr lang="zh-CN" altLang="en-US" smtClean="0"/>
              <a:t>3</a:t>
            </a:fld>
            <a:endParaRPr lang="zh-CN" altLang="en-US"/>
          </a:p>
        </p:txBody>
      </p:sp>
    </p:spTree>
    <p:extLst>
      <p:ext uri="{BB962C8B-B14F-4D97-AF65-F5344CB8AC3E}">
        <p14:creationId xmlns:p14="http://schemas.microsoft.com/office/powerpoint/2010/main" val="2164410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30</a:t>
            </a:fld>
            <a:endParaRPr lang="zh-CN" altLang="en-US"/>
          </a:p>
        </p:txBody>
      </p:sp>
    </p:spTree>
    <p:extLst>
      <p:ext uri="{BB962C8B-B14F-4D97-AF65-F5344CB8AC3E}">
        <p14:creationId xmlns:p14="http://schemas.microsoft.com/office/powerpoint/2010/main" val="1113342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31</a:t>
            </a:fld>
            <a:endParaRPr lang="zh-CN" altLang="en-US"/>
          </a:p>
        </p:txBody>
      </p:sp>
    </p:spTree>
    <p:extLst>
      <p:ext uri="{BB962C8B-B14F-4D97-AF65-F5344CB8AC3E}">
        <p14:creationId xmlns:p14="http://schemas.microsoft.com/office/powerpoint/2010/main" val="3960709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32</a:t>
            </a:fld>
            <a:endParaRPr lang="zh-CN" altLang="en-US"/>
          </a:p>
        </p:txBody>
      </p:sp>
    </p:spTree>
    <p:extLst>
      <p:ext uri="{BB962C8B-B14F-4D97-AF65-F5344CB8AC3E}">
        <p14:creationId xmlns:p14="http://schemas.microsoft.com/office/powerpoint/2010/main" val="3590191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33</a:t>
            </a:fld>
            <a:endParaRPr lang="zh-CN" altLang="en-US"/>
          </a:p>
        </p:txBody>
      </p:sp>
    </p:spTree>
    <p:extLst>
      <p:ext uri="{BB962C8B-B14F-4D97-AF65-F5344CB8AC3E}">
        <p14:creationId xmlns:p14="http://schemas.microsoft.com/office/powerpoint/2010/main" val="4261753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34</a:t>
            </a:fld>
            <a:endParaRPr lang="zh-CN" altLang="en-US"/>
          </a:p>
        </p:txBody>
      </p:sp>
    </p:spTree>
    <p:extLst>
      <p:ext uri="{BB962C8B-B14F-4D97-AF65-F5344CB8AC3E}">
        <p14:creationId xmlns:p14="http://schemas.microsoft.com/office/powerpoint/2010/main" val="1849819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 is about sentiment analysis and stock price prediction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35</a:t>
            </a:fld>
            <a:endParaRPr lang="zh-CN" altLang="en-US"/>
          </a:p>
        </p:txBody>
      </p:sp>
    </p:spTree>
    <p:extLst>
      <p:ext uri="{BB962C8B-B14F-4D97-AF65-F5344CB8AC3E}">
        <p14:creationId xmlns:p14="http://schemas.microsoft.com/office/powerpoint/2010/main" val="1703004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an inner method named ‘</a:t>
            </a:r>
            <a:r>
              <a:rPr lang="en-US" altLang="zh-CN" dirty="0" err="1"/>
              <a:t>sentimentIntensityAnalyzer</a:t>
            </a:r>
            <a:r>
              <a:rPr lang="en-US" altLang="zh-CN" dirty="0"/>
              <a:t>’ to get sentiment score, compound and sentiment label of every headline. We also count them based on day and visualize the change over time.</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36</a:t>
            </a:fld>
            <a:endParaRPr lang="zh-CN" altLang="en-US"/>
          </a:p>
        </p:txBody>
      </p:sp>
    </p:spTree>
    <p:extLst>
      <p:ext uri="{BB962C8B-B14F-4D97-AF65-F5344CB8AC3E}">
        <p14:creationId xmlns:p14="http://schemas.microsoft.com/office/powerpoint/2010/main" val="516500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Applying texts to predict stock price is </a:t>
            </a:r>
            <a:r>
              <a:rPr lang="en-US" altLang="zh-CN" dirty="0" err="1"/>
              <a:t>meanful</a:t>
            </a:r>
            <a:r>
              <a:rPr lang="en-US" altLang="zh-CN" dirty="0"/>
              <a:t>, because investor always get information from news and then decide whether to invest or not. Because our texts don’t focus on one firm, we choose three Index for the overall financial situation. The first one is based on Australia, the source of the news. Other two are based on US to make </a:t>
            </a:r>
            <a:r>
              <a:rPr lang="en-US" altLang="zh-CN" dirty="0" err="1"/>
              <a:t>comprcision</a:t>
            </a:r>
            <a:r>
              <a:rPr lang="en-US" altLang="zh-CN" dirty="0"/>
              <a:t>. We always consider lag because the impact of the news may appear after few days.</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37</a:t>
            </a:fld>
            <a:endParaRPr lang="zh-CN" altLang="en-US"/>
          </a:p>
        </p:txBody>
      </p:sp>
    </p:spTree>
    <p:extLst>
      <p:ext uri="{BB962C8B-B14F-4D97-AF65-F5344CB8AC3E}">
        <p14:creationId xmlns:p14="http://schemas.microsoft.com/office/powerpoint/2010/main" val="71531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try logistic regression. </a:t>
            </a:r>
            <a:r>
              <a:rPr lang="en-US" altLang="zh-CN" sz="1800" dirty="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38</a:t>
            </a:fld>
            <a:endParaRPr lang="zh-CN" altLang="en-US"/>
          </a:p>
        </p:txBody>
      </p:sp>
    </p:spTree>
    <p:extLst>
      <p:ext uri="{BB962C8B-B14F-4D97-AF65-F5344CB8AC3E}">
        <p14:creationId xmlns:p14="http://schemas.microsoft.com/office/powerpoint/2010/main" val="1933550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Features engineering is very important for traditional machine learning. We have already counted the sentiment news, now we divide by the length of all news in one day to normalization. Associate with compound features, we have four different </a:t>
            </a:r>
            <a:r>
              <a:rPr lang="en-US" altLang="zh-CN" dirty="0" err="1"/>
              <a:t>deatures</a:t>
            </a:r>
            <a:r>
              <a:rPr lang="en-US" altLang="zh-CN" dirty="0"/>
              <a:t> to train a machine learning model. We try </a:t>
            </a:r>
            <a:r>
              <a:rPr lang="en-US" altLang="zh-CN" dirty="0" err="1"/>
              <a:t>Xgboost</a:t>
            </a:r>
            <a:r>
              <a:rPr lang="en-US" altLang="zh-CN" dirty="0"/>
              <a:t>, Logistic regression and </a:t>
            </a:r>
            <a:r>
              <a:rPr lang="en-US" altLang="zh-CN" dirty="0" err="1"/>
              <a:t>ExtraTree</a:t>
            </a:r>
            <a:r>
              <a:rPr lang="en-US" altLang="zh-CN" dirty="0"/>
              <a:t> without fine-tuning. Wonderful, The results were significant</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39</a:t>
            </a:fld>
            <a:endParaRPr lang="zh-CN" altLang="en-US"/>
          </a:p>
        </p:txBody>
      </p:sp>
    </p:spTree>
    <p:extLst>
      <p:ext uri="{BB962C8B-B14F-4D97-AF65-F5344CB8AC3E}">
        <p14:creationId xmlns:p14="http://schemas.microsoft.com/office/powerpoint/2010/main" val="95203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a typeface="宋体"/>
                <a:cs typeface="Calibri"/>
              </a:rPr>
              <a:t>Now </a:t>
            </a:r>
            <a:r>
              <a:rPr lang="en-US" altLang="zh-CN" sz="1800" dirty="0">
                <a:solidFill>
                  <a:srgbClr val="000000"/>
                </a:solidFill>
                <a:effectLst/>
                <a:latin typeface="Calibri" panose="020F0502020204030204" pitchFamily="34" charset="0"/>
                <a:ea typeface="宋体" panose="02010600030101010101" pitchFamily="2" charset="-122"/>
              </a:rPr>
              <a:t> we have a dataset. </a:t>
            </a:r>
            <a:r>
              <a:rPr lang="en-US" altLang="zh-CN" sz="1800" dirty="0">
                <a:effectLst/>
                <a:latin typeface="Calibri" panose="020F0502020204030204" pitchFamily="34" charset="0"/>
                <a:ea typeface="宋体" panose="02010600030101010101" pitchFamily="2" charset="-122"/>
              </a:rPr>
              <a:t>there are </a:t>
            </a:r>
            <a:r>
              <a:rPr lang="en-US" altLang="zh-CN" sz="2800" b="0" i="0" dirty="0">
                <a:solidFill>
                  <a:srgbClr val="000000"/>
                </a:solidFill>
                <a:effectLst/>
                <a:highlight>
                  <a:srgbClr val="F7F7F7"/>
                </a:highlight>
                <a:latin typeface="-apple-system"/>
              </a:rPr>
              <a:t>one million two hundred forty-four thousand one hundred and eighty-four</a:t>
            </a:r>
            <a:r>
              <a:rPr lang="en-US" altLang="zh-CN" sz="1800" dirty="0">
                <a:effectLst/>
                <a:latin typeface="Calibri" panose="020F0502020204030204" pitchFamily="34" charset="0"/>
                <a:ea typeface="宋体" panose="02010600030101010101" pitchFamily="2" charset="-122"/>
              </a:rPr>
              <a:t> headlines in total. </a:t>
            </a:r>
            <a:r>
              <a:rPr lang="en-US" altLang="zh-CN" sz="1800" dirty="0">
                <a:effectLst/>
                <a:latin typeface="Calibri" panose="020F0502020204030204" pitchFamily="34" charset="0"/>
                <a:ea typeface="宋体" panose="02010600030101010101" pitchFamily="2" charset="-122"/>
                <a:cs typeface="Arial" panose="020B0604020202020204" pitchFamily="34" charset="0"/>
              </a:rPr>
              <a:t>The quantity based on days /months is presented in table 1 and Figure 1.</a:t>
            </a:r>
            <a:endParaRPr lang="zh-CN" altLang="zh-CN" sz="1800" dirty="0">
              <a:effectLst/>
              <a:latin typeface="Aptos" panose="020B0004020202020204" pitchFamily="34" charset="0"/>
              <a:ea typeface="宋体" panose="02010600030101010101" pitchFamily="2" charset="-122"/>
              <a:cs typeface="Arial" panose="020B0604020202020204" pitchFamily="34" charset="0"/>
            </a:endParaRPr>
          </a:p>
          <a:p>
            <a:r>
              <a:rPr lang="en-US" altLang="zh-CN" sz="1800" dirty="0">
                <a:effectLst/>
                <a:latin typeface="Calibri" panose="020F0502020204030204" pitchFamily="34" charset="0"/>
                <a:ea typeface="宋体" panose="02010600030101010101" pitchFamily="2" charset="-122"/>
              </a:rPr>
              <a:t> </a:t>
            </a:r>
            <a:endParaRPr lang="zh-CN" altLang="en-US" dirty="0">
              <a:ea typeface="宋体"/>
              <a:cs typeface="Calibri"/>
            </a:endParaRPr>
          </a:p>
        </p:txBody>
      </p:sp>
      <p:sp>
        <p:nvSpPr>
          <p:cNvPr id="4" name="灯片编号占位符 3"/>
          <p:cNvSpPr>
            <a:spLocks noGrp="1"/>
          </p:cNvSpPr>
          <p:nvPr>
            <p:ph type="sldNum" sz="quarter" idx="10"/>
          </p:nvPr>
        </p:nvSpPr>
        <p:spPr/>
        <p:txBody>
          <a:bodyPr/>
          <a:lstStyle/>
          <a:p>
            <a:fld id="{663622BD-B18B-4F1D-8806-94D26F577130}" type="slidenum">
              <a:rPr lang="zh-CN" altLang="en-US" smtClean="0"/>
              <a:t>4</a:t>
            </a:fld>
            <a:endParaRPr lang="zh-CN" altLang="en-US"/>
          </a:p>
        </p:txBody>
      </p:sp>
    </p:spTree>
    <p:extLst>
      <p:ext uri="{BB962C8B-B14F-4D97-AF65-F5344CB8AC3E}">
        <p14:creationId xmlns:p14="http://schemas.microsoft.com/office/powerpoint/2010/main" val="3311835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40</a:t>
            </a:fld>
            <a:endParaRPr lang="zh-CN" altLang="en-US"/>
          </a:p>
        </p:txBody>
      </p:sp>
    </p:spTree>
    <p:extLst>
      <p:ext uri="{BB962C8B-B14F-4D97-AF65-F5344CB8AC3E}">
        <p14:creationId xmlns:p14="http://schemas.microsoft.com/office/powerpoint/2010/main" val="3233335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can use topic modelling to help us get more features. For example, after we get the topic result from topic modelling. We can count the topics based on day and divide by the total number of news to get 8 new features. We also compare among just sentiment </a:t>
            </a:r>
            <a:r>
              <a:rPr lang="en-US" altLang="zh-CN" dirty="0" err="1"/>
              <a:t>feaures</a:t>
            </a:r>
            <a:r>
              <a:rPr lang="en-US" altLang="zh-CN" dirty="0"/>
              <a:t>, just topic </a:t>
            </a:r>
            <a:r>
              <a:rPr lang="en-US" altLang="zh-CN" dirty="0" err="1"/>
              <a:t>feaures</a:t>
            </a:r>
            <a:r>
              <a:rPr lang="en-US" altLang="zh-CN" dirty="0"/>
              <a:t> and </a:t>
            </a:r>
            <a:r>
              <a:rPr lang="en-US" altLang="zh-CN" dirty="0" err="1"/>
              <a:t>sentinment+topic</a:t>
            </a:r>
            <a:r>
              <a:rPr lang="en-US" altLang="zh-CN" dirty="0"/>
              <a:t> features. There aren’t a group of features are always the best one.</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41</a:t>
            </a:fld>
            <a:endParaRPr lang="zh-CN" altLang="en-US"/>
          </a:p>
        </p:txBody>
      </p:sp>
    </p:spTree>
    <p:extLst>
      <p:ext uri="{BB962C8B-B14F-4D97-AF65-F5344CB8AC3E}">
        <p14:creationId xmlns:p14="http://schemas.microsoft.com/office/powerpoint/2010/main" val="2348286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consider using embedding as features to train the models. The results are also shown on the pages. Interestingly, some results are very good but some are bad. </a:t>
            </a:r>
            <a:r>
              <a:rPr lang="en-US" altLang="zh-CN" sz="1800" dirty="0">
                <a:effectLst/>
                <a:latin typeface="Calibri" panose="020F0502020204030204" pitchFamily="34" charset="0"/>
                <a:ea typeface="宋体" panose="02010600030101010101" pitchFamily="2" charset="-122"/>
                <a:cs typeface="Arial" panose="020B0604020202020204" pitchFamily="34" charset="0"/>
              </a:rPr>
              <a:t>Fine tuning, deep learning because of time constraints.</a:t>
            </a:r>
            <a:endParaRPr lang="zh-CN" altLang="zh-CN" sz="1800" dirty="0">
              <a:effectLst/>
              <a:latin typeface="Aptos" panose="020B000402020202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663622BD-B18B-4F1D-8806-94D26F577130}" type="slidenum">
              <a:rPr lang="zh-CN" altLang="en-US" smtClean="0"/>
              <a:t>42</a:t>
            </a:fld>
            <a:endParaRPr lang="zh-CN" altLang="en-US"/>
          </a:p>
        </p:txBody>
      </p:sp>
    </p:spTree>
    <p:extLst>
      <p:ext uri="{BB962C8B-B14F-4D97-AF65-F5344CB8AC3E}">
        <p14:creationId xmlns:p14="http://schemas.microsoft.com/office/powerpoint/2010/main" val="3541446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 is about sentiment analysis and stock price prediction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43</a:t>
            </a:fld>
            <a:endParaRPr lang="zh-CN" altLang="en-US"/>
          </a:p>
        </p:txBody>
      </p:sp>
    </p:spTree>
    <p:extLst>
      <p:ext uri="{BB962C8B-B14F-4D97-AF65-F5344CB8AC3E}">
        <p14:creationId xmlns:p14="http://schemas.microsoft.com/office/powerpoint/2010/main" val="2968499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project, we try many different ways for topic modelling and extend to application like stock price prediction. We also talk about task transfer and domain transfer. </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44</a:t>
            </a:fld>
            <a:endParaRPr lang="zh-CN" altLang="en-US"/>
          </a:p>
        </p:txBody>
      </p:sp>
    </p:spTree>
    <p:extLst>
      <p:ext uri="{BB962C8B-B14F-4D97-AF65-F5344CB8AC3E}">
        <p14:creationId xmlns:p14="http://schemas.microsoft.com/office/powerpoint/2010/main" val="2017303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still many work we haven’t finished, like explore more for embedding model, consider the time series for stock </a:t>
            </a:r>
            <a:r>
              <a:rPr lang="en-US" altLang="zh-CN" dirty="0" err="1"/>
              <a:t>predicton</a:t>
            </a:r>
            <a:r>
              <a:rPr lang="en-US" altLang="zh-CN" dirty="0"/>
              <a:t>. The details is in the report</a:t>
            </a:r>
            <a:endParaRPr lang="zh-CN" altLang="en-US" dirty="0"/>
          </a:p>
        </p:txBody>
      </p:sp>
      <p:sp>
        <p:nvSpPr>
          <p:cNvPr id="4" name="灯片编号占位符 3"/>
          <p:cNvSpPr>
            <a:spLocks noGrp="1"/>
          </p:cNvSpPr>
          <p:nvPr>
            <p:ph type="sldNum" sz="quarter" idx="10"/>
          </p:nvPr>
        </p:nvSpPr>
        <p:spPr/>
        <p:txBody>
          <a:bodyPr/>
          <a:lstStyle/>
          <a:p>
            <a:fld id="{663622BD-B18B-4F1D-8806-94D26F577130}" type="slidenum">
              <a:rPr lang="zh-CN" altLang="en-US" smtClean="0"/>
              <a:t>45</a:t>
            </a:fld>
            <a:endParaRPr lang="zh-CN" altLang="en-US"/>
          </a:p>
        </p:txBody>
      </p:sp>
    </p:spTree>
    <p:extLst>
      <p:ext uri="{BB962C8B-B14F-4D97-AF65-F5344CB8AC3E}">
        <p14:creationId xmlns:p14="http://schemas.microsoft.com/office/powerpoint/2010/main" val="282535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46</a:t>
            </a:fld>
            <a:endParaRPr lang="zh-CN" altLang="en-US"/>
          </a:p>
        </p:txBody>
      </p:sp>
    </p:spTree>
    <p:extLst>
      <p:ext uri="{BB962C8B-B14F-4D97-AF65-F5344CB8AC3E}">
        <p14:creationId xmlns:p14="http://schemas.microsoft.com/office/powerpoint/2010/main" val="233190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a:cs typeface="Calibri"/>
              </a:rPr>
              <a:t>We have counted the number of total words and unique words. We also show the </a:t>
            </a:r>
            <a:r>
              <a:rPr lang="en-US" altLang="zh-CN" dirty="0" err="1">
                <a:ea typeface="宋体"/>
                <a:cs typeface="Calibri"/>
              </a:rPr>
              <a:t>wordcloud</a:t>
            </a:r>
            <a:r>
              <a:rPr lang="en-US" altLang="zh-CN" dirty="0">
                <a:ea typeface="宋体"/>
                <a:cs typeface="Calibri"/>
              </a:rPr>
              <a:t> count for the most common words.</a:t>
            </a:r>
            <a:endParaRPr lang="zh-CN" altLang="en-US" dirty="0">
              <a:ea typeface="宋体"/>
              <a:cs typeface="Calibri"/>
            </a:endParaRPr>
          </a:p>
        </p:txBody>
      </p:sp>
      <p:sp>
        <p:nvSpPr>
          <p:cNvPr id="4" name="灯片编号占位符 3"/>
          <p:cNvSpPr>
            <a:spLocks noGrp="1"/>
          </p:cNvSpPr>
          <p:nvPr>
            <p:ph type="sldNum" sz="quarter" idx="10"/>
          </p:nvPr>
        </p:nvSpPr>
        <p:spPr/>
        <p:txBody>
          <a:bodyPr/>
          <a:lstStyle/>
          <a:p>
            <a:fld id="{663622BD-B18B-4F1D-8806-94D26F577130}" type="slidenum">
              <a:rPr lang="zh-CN" altLang="en-US" smtClean="0"/>
              <a:t>5</a:t>
            </a:fld>
            <a:endParaRPr lang="zh-CN" altLang="en-US"/>
          </a:p>
        </p:txBody>
      </p:sp>
    </p:spTree>
    <p:extLst>
      <p:ext uri="{BB962C8B-B14F-4D97-AF65-F5344CB8AC3E}">
        <p14:creationId xmlns:p14="http://schemas.microsoft.com/office/powerpoint/2010/main" val="177330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a:cs typeface="Calibri"/>
              </a:rPr>
              <a:t>There are three data preprocessing methods, tokenization, stemming and lemmatization. Tokenization can be used to divide text and remote stop words; stemming can reduce words to their base or root form; lemmatization </a:t>
            </a:r>
            <a:r>
              <a:rPr lang="en-US" altLang="zh-CN" dirty="0" err="1">
                <a:ea typeface="宋体"/>
                <a:cs typeface="Calibri"/>
              </a:rPr>
              <a:t>applys</a:t>
            </a:r>
            <a:r>
              <a:rPr lang="en-US" altLang="zh-CN" dirty="0">
                <a:ea typeface="宋体"/>
                <a:cs typeface="Calibri"/>
              </a:rPr>
              <a:t> linguistic rules to determine the lemma</a:t>
            </a:r>
            <a:endParaRPr lang="zh-CN" altLang="en-US" dirty="0">
              <a:ea typeface="宋体"/>
              <a:cs typeface="Calibri"/>
            </a:endParaRPr>
          </a:p>
        </p:txBody>
      </p:sp>
      <p:sp>
        <p:nvSpPr>
          <p:cNvPr id="4" name="灯片编号占位符 3"/>
          <p:cNvSpPr>
            <a:spLocks noGrp="1"/>
          </p:cNvSpPr>
          <p:nvPr>
            <p:ph type="sldNum" sz="quarter" idx="10"/>
          </p:nvPr>
        </p:nvSpPr>
        <p:spPr/>
        <p:txBody>
          <a:bodyPr/>
          <a:lstStyle/>
          <a:p>
            <a:fld id="{663622BD-B18B-4F1D-8806-94D26F577130}" type="slidenum">
              <a:rPr lang="zh-CN" altLang="en-US" smtClean="0"/>
              <a:t>6</a:t>
            </a:fld>
            <a:endParaRPr lang="zh-CN" altLang="en-US"/>
          </a:p>
        </p:txBody>
      </p:sp>
    </p:spTree>
    <p:extLst>
      <p:ext uri="{BB962C8B-B14F-4D97-AF65-F5344CB8AC3E}">
        <p14:creationId xmlns:p14="http://schemas.microsoft.com/office/powerpoint/2010/main" val="1593638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a:cs typeface="Calibri"/>
              </a:rPr>
              <a:t>The preprocessing code and preprocessing results are shown.</a:t>
            </a:r>
            <a:endParaRPr lang="zh-CN" altLang="en-US" dirty="0">
              <a:ea typeface="宋体"/>
              <a:cs typeface="Calibri"/>
            </a:endParaRPr>
          </a:p>
        </p:txBody>
      </p:sp>
      <p:sp>
        <p:nvSpPr>
          <p:cNvPr id="4" name="灯片编号占位符 3"/>
          <p:cNvSpPr>
            <a:spLocks noGrp="1"/>
          </p:cNvSpPr>
          <p:nvPr>
            <p:ph type="sldNum" sz="quarter" idx="10"/>
          </p:nvPr>
        </p:nvSpPr>
        <p:spPr/>
        <p:txBody>
          <a:bodyPr/>
          <a:lstStyle/>
          <a:p>
            <a:fld id="{663622BD-B18B-4F1D-8806-94D26F577130}" type="slidenum">
              <a:rPr lang="zh-CN" altLang="en-US" smtClean="0"/>
              <a:t>7</a:t>
            </a:fld>
            <a:endParaRPr lang="zh-CN" altLang="en-US"/>
          </a:p>
        </p:txBody>
      </p:sp>
    </p:spTree>
    <p:extLst>
      <p:ext uri="{BB962C8B-B14F-4D97-AF65-F5344CB8AC3E}">
        <p14:creationId xmlns:p14="http://schemas.microsoft.com/office/powerpoint/2010/main" val="230444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8</a:t>
            </a:fld>
            <a:endParaRPr lang="zh-CN" altLang="en-US"/>
          </a:p>
        </p:txBody>
      </p:sp>
    </p:spTree>
    <p:extLst>
      <p:ext uri="{BB962C8B-B14F-4D97-AF65-F5344CB8AC3E}">
        <p14:creationId xmlns:p14="http://schemas.microsoft.com/office/powerpoint/2010/main" val="33519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 try logistic regression. </a:t>
            </a:r>
            <a:r>
              <a:rPr lang="en-US" altLang="zh-CN" sz="1800">
                <a:effectLst/>
                <a:latin typeface="Calibri" panose="020F0502020204030204" pitchFamily="34" charset="0"/>
                <a:ea typeface="等线" panose="02010600030101010101" pitchFamily="2" charset="-122"/>
              </a:rPr>
              <a:t>Logistic regression uses a logistic function called a sigmoid function to map predictions and their probabilities. First, I try the simplest model and the result is 0.74.</a:t>
            </a:r>
            <a:endParaRPr lang="zh-CN" altLang="en-US"/>
          </a:p>
        </p:txBody>
      </p:sp>
      <p:sp>
        <p:nvSpPr>
          <p:cNvPr id="4" name="灯片编号占位符 3"/>
          <p:cNvSpPr>
            <a:spLocks noGrp="1"/>
          </p:cNvSpPr>
          <p:nvPr>
            <p:ph type="sldNum" sz="quarter" idx="10"/>
          </p:nvPr>
        </p:nvSpPr>
        <p:spPr/>
        <p:txBody>
          <a:bodyPr/>
          <a:lstStyle/>
          <a:p>
            <a:fld id="{663622BD-B18B-4F1D-8806-94D26F577130}" type="slidenum">
              <a:rPr lang="zh-CN" altLang="en-US" smtClean="0"/>
              <a:t>9</a:t>
            </a:fld>
            <a:endParaRPr lang="zh-CN" altLang="en-US"/>
          </a:p>
        </p:txBody>
      </p:sp>
    </p:spTree>
    <p:extLst>
      <p:ext uri="{BB962C8B-B14F-4D97-AF65-F5344CB8AC3E}">
        <p14:creationId xmlns:p14="http://schemas.microsoft.com/office/powerpoint/2010/main" val="7286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userDrawn="1"/>
        </p:nvSpPr>
        <p:spPr>
          <a:xfrm>
            <a:off x="1" y="1"/>
            <a:ext cx="9143999" cy="571499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2024/5/12</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p:cNvPicPr>
            <a:picLocks noChangeAspect="1"/>
          </p:cNvPicPr>
          <p:nvPr userDrawn="1"/>
        </p:nvPicPr>
        <p:blipFill rotWithShape="1">
          <a:blip r:embed="rId13" cstate="print">
            <a:extLst>
              <a:ext uri="{28A0092B-C50C-407E-A947-70E740481C1C}">
                <a14:useLocalDpi xmlns:a14="http://schemas.microsoft.com/office/drawing/2010/main" val="0"/>
              </a:ext>
            </a:extLst>
          </a:blip>
          <a:srcRect t="-72" b="3823"/>
          <a:stretch/>
        </p:blipFill>
        <p:spPr>
          <a:xfrm>
            <a:off x="1" y="1"/>
            <a:ext cx="9143999" cy="5715000"/>
          </a:xfrm>
          <a:prstGeom prst="rect">
            <a:avLst/>
          </a:prstGeom>
        </p:spPr>
      </p:pic>
      <p:sp>
        <p:nvSpPr>
          <p:cNvPr id="8" name="矩形 7"/>
          <p:cNvSpPr/>
          <p:nvPr userDrawn="1"/>
        </p:nvSpPr>
        <p:spPr>
          <a:xfrm>
            <a:off x="1" y="1"/>
            <a:ext cx="9143999" cy="571499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p:blinds dir="vert"/>
      </p:transition>
    </mc:Choice>
    <mc:Fallback xmlns="">
      <p:transition spd="slow" advTm="0">
        <p:blinds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159268"/>
            <a:ext cx="9144000" cy="1993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rtl="0"/>
            <a:endParaRPr lang="en-US" altLang="zh-CN" b="1" dirty="0">
              <a:solidFill>
                <a:srgbClr val="052E65"/>
              </a:solidFill>
              <a:latin typeface="Segoe UI"/>
              <a:ea typeface="微软雅黑"/>
              <a:cs typeface="Segoe UI"/>
            </a:endParaRPr>
          </a:p>
          <a:p>
            <a:pPr algn="ctr" rtl="0"/>
            <a:r>
              <a:rPr lang="en-US" altLang="zh-CN" b="1" dirty="0">
                <a:solidFill>
                  <a:srgbClr val="052E65"/>
                </a:solidFill>
                <a:latin typeface="Segoe UI"/>
                <a:ea typeface="微软雅黑"/>
                <a:cs typeface="Segoe UI"/>
              </a:rPr>
              <a:t>LIU </a:t>
            </a:r>
            <a:r>
              <a:rPr lang="en-US" altLang="zh-CN" b="1" dirty="0" err="1">
                <a:solidFill>
                  <a:srgbClr val="052E65"/>
                </a:solidFill>
                <a:latin typeface="Segoe UI"/>
                <a:ea typeface="微软雅黑"/>
                <a:cs typeface="Segoe UI"/>
              </a:rPr>
              <a:t>Yuzhou</a:t>
            </a:r>
            <a:r>
              <a:rPr lang="en-US" altLang="zh-CN" b="1" dirty="0">
                <a:solidFill>
                  <a:srgbClr val="052E65"/>
                </a:solidFill>
                <a:latin typeface="Segoe UI"/>
                <a:ea typeface="微软雅黑"/>
                <a:cs typeface="Segoe UI"/>
              </a:rPr>
              <a:t>       21100602D</a:t>
            </a:r>
          </a:p>
          <a:p>
            <a:pPr algn="ctr" rtl="0"/>
            <a:r>
              <a:rPr lang="en-US" altLang="zh-CN" b="1" dirty="0">
                <a:solidFill>
                  <a:srgbClr val="052E65"/>
                </a:solidFill>
                <a:latin typeface="Segoe UI"/>
                <a:ea typeface="微软雅黑"/>
                <a:cs typeface="Segoe UI"/>
              </a:rPr>
              <a:t>YUAN </a:t>
            </a:r>
            <a:r>
              <a:rPr lang="en-US" altLang="zh-CN" b="1" dirty="0" err="1">
                <a:solidFill>
                  <a:srgbClr val="052E65"/>
                </a:solidFill>
                <a:latin typeface="Segoe UI"/>
                <a:ea typeface="微软雅黑"/>
                <a:cs typeface="Segoe UI"/>
              </a:rPr>
              <a:t>Yunchen</a:t>
            </a:r>
            <a:r>
              <a:rPr lang="en-US" altLang="zh-CN" b="1" dirty="0">
                <a:solidFill>
                  <a:srgbClr val="052E65"/>
                </a:solidFill>
                <a:latin typeface="Segoe UI"/>
                <a:ea typeface="微软雅黑"/>
                <a:cs typeface="Segoe UI"/>
              </a:rPr>
              <a:t> 21100038D</a:t>
            </a:r>
          </a:p>
          <a:p>
            <a:pPr algn="ctr" rtl="0"/>
            <a:r>
              <a:rPr lang="en-US" altLang="zh-CN" b="1" dirty="0">
                <a:solidFill>
                  <a:srgbClr val="052E65"/>
                </a:solidFill>
                <a:latin typeface="Segoe UI"/>
                <a:ea typeface="微软雅黑"/>
                <a:cs typeface="Segoe UI"/>
              </a:rPr>
              <a:t>LU Zhoudao</a:t>
            </a:r>
            <a:r>
              <a:rPr lang="zh-CN" altLang="en-US" b="1" dirty="0">
                <a:solidFill>
                  <a:srgbClr val="052E65"/>
                </a:solidFill>
                <a:latin typeface="Segoe UI"/>
                <a:ea typeface="微软雅黑"/>
                <a:cs typeface="Segoe UI"/>
              </a:rPr>
              <a:t>​</a:t>
            </a:r>
            <a:r>
              <a:rPr lang="en-US" altLang="zh-CN" b="1" dirty="0">
                <a:solidFill>
                  <a:srgbClr val="052E65"/>
                </a:solidFill>
                <a:latin typeface="Segoe UI"/>
                <a:ea typeface="微软雅黑"/>
                <a:cs typeface="Segoe UI"/>
              </a:rPr>
              <a:t>      </a:t>
            </a:r>
            <a:r>
              <a:rPr lang="zh-CN" altLang="zh-CN" b="1" dirty="0">
                <a:solidFill>
                  <a:srgbClr val="052E65"/>
                </a:solidFill>
                <a:latin typeface="Segoe UI"/>
                <a:ea typeface="微软雅黑"/>
                <a:cs typeface="Segoe UI"/>
              </a:rPr>
              <a:t>2</a:t>
            </a:r>
            <a:r>
              <a:rPr lang="en-US" altLang="zh-CN" b="1" dirty="0">
                <a:solidFill>
                  <a:srgbClr val="052E65"/>
                </a:solidFill>
                <a:latin typeface="Segoe UI"/>
                <a:ea typeface="微软雅黑"/>
                <a:cs typeface="Segoe UI"/>
              </a:rPr>
              <a:t>1099695D</a:t>
            </a:r>
            <a:r>
              <a:rPr lang="zh-CN" altLang="zh-CN" b="1" dirty="0">
                <a:solidFill>
                  <a:srgbClr val="052E65"/>
                </a:solidFill>
                <a:latin typeface="Segoe UI"/>
                <a:ea typeface="微软雅黑"/>
                <a:cs typeface="Segoe UI"/>
              </a:rPr>
              <a:t>​</a:t>
            </a:r>
            <a:endParaRPr lang="zh-CN" altLang="en-US" b="1" dirty="0">
              <a:solidFill>
                <a:srgbClr val="052E65"/>
              </a:solidFill>
              <a:latin typeface="Segoe UI"/>
              <a:ea typeface="微软雅黑"/>
              <a:cs typeface="Segoe UI"/>
            </a:endParaRPr>
          </a:p>
          <a:p>
            <a:pPr algn="ctr" rtl="0"/>
            <a:endParaRPr lang="zh-CN" altLang="en-US" dirty="0"/>
          </a:p>
        </p:txBody>
      </p:sp>
      <p:sp>
        <p:nvSpPr>
          <p:cNvPr id="5" name="矩形 4"/>
          <p:cNvSpPr/>
          <p:nvPr/>
        </p:nvSpPr>
        <p:spPr>
          <a:xfrm>
            <a:off x="1187624" y="1641782"/>
            <a:ext cx="6768752" cy="1692771"/>
          </a:xfrm>
          <a:prstGeom prst="rect">
            <a:avLst/>
          </a:prstGeom>
        </p:spPr>
        <p:txBody>
          <a:bodyPr wrap="square" lIns="91440" tIns="45720" rIns="91440" bIns="45720" anchor="t">
            <a:spAutoFit/>
          </a:bodyPr>
          <a:lstStyle/>
          <a:p>
            <a:pPr algn="ctr"/>
            <a:r>
              <a:rPr lang="zh-CN" sz="3200" b="1" dirty="0">
                <a:solidFill>
                  <a:srgbClr val="052E65"/>
                </a:solidFill>
                <a:latin typeface="微软雅黑"/>
                <a:ea typeface="微软雅黑"/>
                <a:cs typeface="Times New Roman"/>
              </a:rPr>
              <a:t>COMP443</a:t>
            </a:r>
            <a:r>
              <a:rPr lang="en-US" altLang="zh-CN" sz="3200" b="1" dirty="0">
                <a:solidFill>
                  <a:srgbClr val="052E65"/>
                </a:solidFill>
                <a:latin typeface="微软雅黑"/>
                <a:ea typeface="微软雅黑"/>
                <a:cs typeface="Times New Roman"/>
              </a:rPr>
              <a:t>2</a:t>
            </a:r>
            <a:r>
              <a:rPr lang="zh-CN" sz="3200" b="1" dirty="0">
                <a:solidFill>
                  <a:srgbClr val="052E65"/>
                </a:solidFill>
                <a:latin typeface="微软雅黑"/>
                <a:ea typeface="微软雅黑"/>
                <a:cs typeface="Times New Roman"/>
              </a:rPr>
              <a:t> </a:t>
            </a:r>
            <a:r>
              <a:rPr lang="en-US" altLang="zh-CN" sz="3200" b="1" dirty="0">
                <a:solidFill>
                  <a:srgbClr val="052E65"/>
                </a:solidFill>
                <a:latin typeface="微软雅黑"/>
                <a:ea typeface="微软雅黑"/>
                <a:cs typeface="Times New Roman"/>
              </a:rPr>
              <a:t>Project</a:t>
            </a:r>
          </a:p>
          <a:p>
            <a:pPr algn="ctr"/>
            <a:r>
              <a:rPr lang="en-US" altLang="zh-CN" sz="3200" b="1" dirty="0">
                <a:solidFill>
                  <a:srgbClr val="052E65"/>
                </a:solidFill>
                <a:latin typeface="微软雅黑"/>
                <a:ea typeface="微软雅黑"/>
                <a:cs typeface="Times New Roman"/>
              </a:rPr>
              <a:t>A Million News Headline</a:t>
            </a:r>
            <a:endParaRPr lang="en-US" altLang="zh-CN" sz="1600" dirty="0">
              <a:ea typeface="宋体"/>
              <a:cs typeface="Calibri"/>
            </a:endParaRPr>
          </a:p>
          <a:p>
            <a:pPr algn="ctr"/>
            <a:endParaRPr lang="en-US" altLang="zh-CN" sz="2000" b="1" dirty="0">
              <a:solidFill>
                <a:srgbClr val="052E65"/>
              </a:solidFill>
              <a:latin typeface="Segoe UI"/>
              <a:ea typeface="微软雅黑"/>
              <a:cs typeface="Segoe UI"/>
            </a:endParaRPr>
          </a:p>
          <a:p>
            <a:pPr algn="ctr"/>
            <a:endParaRPr lang="zh-CN" altLang="en-US" sz="2000" b="1" dirty="0">
              <a:solidFill>
                <a:srgbClr val="052E65"/>
              </a:solidFill>
              <a:latin typeface="Segoe UI"/>
              <a:ea typeface="微软雅黑"/>
              <a:cs typeface="Segoe UI"/>
            </a:endParaRPr>
          </a:p>
        </p:txBody>
      </p:sp>
      <p:pic>
        <p:nvPicPr>
          <p:cNvPr id="3" name="图片 2" descr="文本, 信件&#10;&#10;中度可信度描述已自动生成">
            <a:extLst>
              <a:ext uri="{FF2B5EF4-FFF2-40B4-BE49-F238E27FC236}">
                <a16:creationId xmlns:a16="http://schemas.microsoft.com/office/drawing/2014/main" id="{6F40CCD5-2C3C-C1D4-E8C7-DCC53D8E7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74" y="19239"/>
            <a:ext cx="8763450" cy="1447874"/>
          </a:xfrm>
          <a:prstGeom prst="rect">
            <a:avLst/>
          </a:prstGeom>
        </p:spPr>
      </p:pic>
    </p:spTree>
    <p:extLst>
      <p:ext uri="{BB962C8B-B14F-4D97-AF65-F5344CB8AC3E}">
        <p14:creationId xmlns:p14="http://schemas.microsoft.com/office/powerpoint/2010/main" val="3751189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404938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Objective &amp; Analysis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TextBox 4">
            <a:extLst>
              <a:ext uri="{FF2B5EF4-FFF2-40B4-BE49-F238E27FC236}">
                <a16:creationId xmlns:a16="http://schemas.microsoft.com/office/drawing/2014/main" id="{F0BCE0C3-3C24-ACE8-02BC-FE56A19AF172}"/>
              </a:ext>
            </a:extLst>
          </p:cNvPr>
          <p:cNvSpPr txBox="1"/>
          <p:nvPr/>
        </p:nvSpPr>
        <p:spPr>
          <a:xfrm>
            <a:off x="787026" y="3473666"/>
            <a:ext cx="491553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latin typeface="Aptos"/>
                <a:cs typeface="Segoe UI"/>
              </a:rPr>
              <a:t>Topic diversity (TD): </a:t>
            </a:r>
            <a:r>
              <a:rPr lang="en-US" sz="1200">
                <a:ea typeface="+mn-lt"/>
                <a:cs typeface="+mn-lt"/>
              </a:rPr>
              <a:t>calculated based on the </a:t>
            </a:r>
            <a:r>
              <a:rPr lang="en-US" sz="1200" b="1">
                <a:ea typeface="+mn-lt"/>
                <a:cs typeface="+mn-lt"/>
              </a:rPr>
              <a:t>Normalized Pointwise Mutual Information (NPMI)</a:t>
            </a:r>
            <a:endParaRPr lang="en-US" sz="1200">
              <a:cs typeface="Calibri"/>
            </a:endParaRPr>
          </a:p>
          <a:p>
            <a:pPr algn="just"/>
            <a:r>
              <a:rPr lang="en-US" sz="1000">
                <a:cs typeface="Segoe UI"/>
              </a:rPr>
              <a:t> </a:t>
            </a:r>
            <a:r>
              <a:rPr lang="en-US" sz="1000">
                <a:cs typeface="Calibri"/>
              </a:rPr>
              <a:t> </a:t>
            </a:r>
          </a:p>
        </p:txBody>
      </p:sp>
      <p:sp>
        <p:nvSpPr>
          <p:cNvPr id="10" name="TextBox 9">
            <a:extLst>
              <a:ext uri="{FF2B5EF4-FFF2-40B4-BE49-F238E27FC236}">
                <a16:creationId xmlns:a16="http://schemas.microsoft.com/office/drawing/2014/main" id="{75CE6D48-1FE5-8807-D6A0-22FACB4C6FD8}"/>
              </a:ext>
            </a:extLst>
          </p:cNvPr>
          <p:cNvSpPr txBox="1"/>
          <p:nvPr/>
        </p:nvSpPr>
        <p:spPr>
          <a:xfrm>
            <a:off x="786894" y="28599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b="1">
                <a:latin typeface="Aptos"/>
              </a:rPr>
              <a:t>TC &amp; TD</a:t>
            </a:r>
            <a:endParaRPr lang="en-US"/>
          </a:p>
          <a:p>
            <a:pPr algn="just"/>
            <a:r>
              <a:rPr lang="en-US" b="1">
                <a:cs typeface="Segoe UI"/>
              </a:rPr>
              <a:t> </a:t>
            </a:r>
            <a:r>
              <a:rPr lang="en-US" b="1">
                <a:cs typeface="Calibri"/>
              </a:rPr>
              <a:t> </a:t>
            </a:r>
          </a:p>
        </p:txBody>
      </p:sp>
      <p:pic>
        <p:nvPicPr>
          <p:cNvPr id="12" name="Picture 11" descr="A mathematical equation with black text&#10;&#10;Description automatically generated">
            <a:extLst>
              <a:ext uri="{FF2B5EF4-FFF2-40B4-BE49-F238E27FC236}">
                <a16:creationId xmlns:a16="http://schemas.microsoft.com/office/drawing/2014/main" id="{FD7EDAF1-D877-67EA-488A-B14823439660}"/>
              </a:ext>
            </a:extLst>
          </p:cNvPr>
          <p:cNvPicPr>
            <a:picLocks noChangeAspect="1"/>
          </p:cNvPicPr>
          <p:nvPr/>
        </p:nvPicPr>
        <p:blipFill>
          <a:blip r:embed="rId3"/>
          <a:stretch>
            <a:fillRect/>
          </a:stretch>
        </p:blipFill>
        <p:spPr>
          <a:xfrm>
            <a:off x="1482677" y="3988304"/>
            <a:ext cx="3522065" cy="549997"/>
          </a:xfrm>
          <a:prstGeom prst="rect">
            <a:avLst/>
          </a:prstGeom>
        </p:spPr>
      </p:pic>
      <p:sp>
        <p:nvSpPr>
          <p:cNvPr id="13" name="TextBox 12">
            <a:extLst>
              <a:ext uri="{FF2B5EF4-FFF2-40B4-BE49-F238E27FC236}">
                <a16:creationId xmlns:a16="http://schemas.microsoft.com/office/drawing/2014/main" id="{23BE747C-149D-1EF7-0E41-17EA39668261}"/>
              </a:ext>
            </a:extLst>
          </p:cNvPr>
          <p:cNvSpPr txBox="1"/>
          <p:nvPr/>
        </p:nvSpPr>
        <p:spPr>
          <a:xfrm>
            <a:off x="880632" y="4639035"/>
            <a:ext cx="49155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latin typeface="Aptos"/>
                <a:cs typeface="Segoe UI"/>
              </a:rPr>
              <a:t>Topic coherence (TC): </a:t>
            </a:r>
            <a:r>
              <a:rPr lang="en-US" sz="1200">
                <a:ea typeface="+mn-lt"/>
                <a:cs typeface="+mn-lt"/>
              </a:rPr>
              <a:t>cv mode, ranges from [0, 1], a larger value indicates a better performance of the model. </a:t>
            </a:r>
            <a:endParaRPr lang="en-US" sz="1200">
              <a:latin typeface="Aptos"/>
              <a:cs typeface="Segoe UI"/>
            </a:endParaRPr>
          </a:p>
        </p:txBody>
      </p:sp>
      <p:sp>
        <p:nvSpPr>
          <p:cNvPr id="14" name="TextBox 13">
            <a:extLst>
              <a:ext uri="{FF2B5EF4-FFF2-40B4-BE49-F238E27FC236}">
                <a16:creationId xmlns:a16="http://schemas.microsoft.com/office/drawing/2014/main" id="{BEDFAF71-43A6-22C2-D67F-89E797A7DD75}"/>
              </a:ext>
            </a:extLst>
          </p:cNvPr>
          <p:cNvSpPr txBox="1"/>
          <p:nvPr/>
        </p:nvSpPr>
        <p:spPr>
          <a:xfrm>
            <a:off x="786792" y="97004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b="1">
                <a:latin typeface="Aptos"/>
              </a:rPr>
              <a:t>Objective</a:t>
            </a:r>
            <a:endParaRPr lang="en-US"/>
          </a:p>
          <a:p>
            <a:pPr algn="just"/>
            <a:r>
              <a:rPr lang="en-US" b="1">
                <a:cs typeface="Segoe UI"/>
              </a:rPr>
              <a:t> </a:t>
            </a:r>
            <a:r>
              <a:rPr lang="en-US" b="1">
                <a:cs typeface="Calibri"/>
              </a:rPr>
              <a:t> </a:t>
            </a:r>
          </a:p>
        </p:txBody>
      </p:sp>
      <p:sp>
        <p:nvSpPr>
          <p:cNvPr id="15" name="TextBox 14">
            <a:extLst>
              <a:ext uri="{FF2B5EF4-FFF2-40B4-BE49-F238E27FC236}">
                <a16:creationId xmlns:a16="http://schemas.microsoft.com/office/drawing/2014/main" id="{1B39711D-26A6-8C9D-B77C-9E082DF59298}"/>
              </a:ext>
            </a:extLst>
          </p:cNvPr>
          <p:cNvSpPr txBox="1"/>
          <p:nvPr/>
        </p:nvSpPr>
        <p:spPr>
          <a:xfrm>
            <a:off x="879583" y="1618496"/>
            <a:ext cx="49913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Consistency with topic and contents</a:t>
            </a:r>
          </a:p>
          <a:p>
            <a:endParaRPr lang="en-US">
              <a:cs typeface="Calibri"/>
            </a:endParaRPr>
          </a:p>
          <a:p>
            <a:r>
              <a:rPr lang="en-US">
                <a:cs typeface="Calibri"/>
              </a:rPr>
              <a:t>Diversity among topics</a:t>
            </a:r>
          </a:p>
        </p:txBody>
      </p:sp>
    </p:spTree>
    <p:extLst>
      <p:ext uri="{BB962C8B-B14F-4D97-AF65-F5344CB8AC3E}">
        <p14:creationId xmlns:p14="http://schemas.microsoft.com/office/powerpoint/2010/main" val="319138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3771971" cy="400110"/>
          </a:xfrm>
          <a:prstGeom prst="rect">
            <a:avLst/>
          </a:prstGeom>
          <a:noFill/>
          <a:ln w="9525">
            <a:noFill/>
            <a:miter lim="800000"/>
            <a:headEnd/>
            <a:tailEnd/>
          </a:ln>
        </p:spPr>
        <p:txBody>
          <a:bodyPr wrap="square" lIns="91440" tIns="45720" rIns="91440" bIns="45720" anchor="t">
            <a:spAutoFit/>
          </a:bodyPr>
          <a:lstStyle/>
          <a:p>
            <a:r>
              <a:rPr lang="en-US" altLang="zh-CN" sz="2000" b="1" kern="0" dirty="0">
                <a:solidFill>
                  <a:schemeClr val="tx2">
                    <a:lumMod val="75000"/>
                  </a:schemeClr>
                </a:solidFill>
                <a:latin typeface="微软雅黑"/>
                <a:ea typeface="微软雅黑"/>
              </a:rPr>
              <a:t>Traditional</a:t>
            </a:r>
            <a:r>
              <a:rPr lang="en-US" altLang="zh-CN" sz="2000" b="1" kern="0">
                <a:solidFill>
                  <a:schemeClr val="tx2">
                    <a:lumMod val="75000"/>
                  </a:schemeClr>
                </a:solidFill>
                <a:latin typeface="微软雅黑"/>
                <a:ea typeface="微软雅黑"/>
              </a:rPr>
              <a:t> Methods</a:t>
            </a:r>
            <a:endParaRPr lang="zh-CN" altLang="zh-CN" dirty="0">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Picture 5">
            <a:extLst>
              <a:ext uri="{FF2B5EF4-FFF2-40B4-BE49-F238E27FC236}">
                <a16:creationId xmlns:a16="http://schemas.microsoft.com/office/drawing/2014/main" id="{125E799C-769F-B17E-22C9-371A9636954D}"/>
              </a:ext>
            </a:extLst>
          </p:cNvPr>
          <p:cNvPicPr>
            <a:picLocks noChangeAspect="1"/>
          </p:cNvPicPr>
          <p:nvPr/>
        </p:nvPicPr>
        <p:blipFill>
          <a:blip r:embed="rId3"/>
          <a:stretch>
            <a:fillRect/>
          </a:stretch>
        </p:blipFill>
        <p:spPr>
          <a:xfrm>
            <a:off x="2489107" y="1060409"/>
            <a:ext cx="3937713" cy="535028"/>
          </a:xfrm>
          <a:prstGeom prst="rect">
            <a:avLst/>
          </a:prstGeom>
        </p:spPr>
      </p:pic>
      <p:sp>
        <p:nvSpPr>
          <p:cNvPr id="7" name="TextBox 6">
            <a:extLst>
              <a:ext uri="{FF2B5EF4-FFF2-40B4-BE49-F238E27FC236}">
                <a16:creationId xmlns:a16="http://schemas.microsoft.com/office/drawing/2014/main" id="{4BB58D39-3F1C-A526-BA2E-6CB226180530}"/>
              </a:ext>
            </a:extLst>
          </p:cNvPr>
          <p:cNvSpPr txBox="1"/>
          <p:nvPr/>
        </p:nvSpPr>
        <p:spPr>
          <a:xfrm>
            <a:off x="1088622" y="1062841"/>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Tf-idf</a:t>
            </a:r>
            <a:r>
              <a:rPr lang="en-US" dirty="0">
                <a:cs typeface="Calibri"/>
              </a:rPr>
              <a:t> score</a:t>
            </a:r>
            <a:endParaRPr lang="en-US" dirty="0"/>
          </a:p>
        </p:txBody>
      </p:sp>
      <p:pic>
        <p:nvPicPr>
          <p:cNvPr id="8" name="Picture 7" descr="Inserting image...">
            <a:extLst>
              <a:ext uri="{FF2B5EF4-FFF2-40B4-BE49-F238E27FC236}">
                <a16:creationId xmlns:a16="http://schemas.microsoft.com/office/drawing/2014/main" id="{A22F7DFD-CAE8-B014-7026-E0683B3E603B}"/>
              </a:ext>
            </a:extLst>
          </p:cNvPr>
          <p:cNvPicPr>
            <a:picLocks noChangeAspect="1"/>
          </p:cNvPicPr>
          <p:nvPr/>
        </p:nvPicPr>
        <p:blipFill>
          <a:blip r:embed="rId4"/>
          <a:stretch>
            <a:fillRect/>
          </a:stretch>
        </p:blipFill>
        <p:spPr>
          <a:xfrm>
            <a:off x="748719" y="1924546"/>
            <a:ext cx="2784680" cy="2807455"/>
          </a:xfrm>
          <a:prstGeom prst="rect">
            <a:avLst/>
          </a:prstGeom>
        </p:spPr>
      </p:pic>
      <p:sp>
        <p:nvSpPr>
          <p:cNvPr id="9" name="TextBox 8">
            <a:extLst>
              <a:ext uri="{FF2B5EF4-FFF2-40B4-BE49-F238E27FC236}">
                <a16:creationId xmlns:a16="http://schemas.microsoft.com/office/drawing/2014/main" id="{BAD7D3B9-FDDB-DFBC-E3BD-5F317271087B}"/>
              </a:ext>
            </a:extLst>
          </p:cNvPr>
          <p:cNvSpPr txBox="1"/>
          <p:nvPr/>
        </p:nvSpPr>
        <p:spPr>
          <a:xfrm>
            <a:off x="1082170" y="4920292"/>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TSNE result of LSA</a:t>
            </a:r>
          </a:p>
        </p:txBody>
      </p:sp>
      <p:pic>
        <p:nvPicPr>
          <p:cNvPr id="10" name="Picture 9">
            <a:extLst>
              <a:ext uri="{FF2B5EF4-FFF2-40B4-BE49-F238E27FC236}">
                <a16:creationId xmlns:a16="http://schemas.microsoft.com/office/drawing/2014/main" id="{D88BC955-B8EF-3E95-4768-A1C2D1072D54}"/>
              </a:ext>
            </a:extLst>
          </p:cNvPr>
          <p:cNvPicPr>
            <a:picLocks noChangeAspect="1"/>
          </p:cNvPicPr>
          <p:nvPr/>
        </p:nvPicPr>
        <p:blipFill>
          <a:blip r:embed="rId5"/>
          <a:stretch>
            <a:fillRect/>
          </a:stretch>
        </p:blipFill>
        <p:spPr>
          <a:xfrm>
            <a:off x="4570722" y="1852448"/>
            <a:ext cx="2925447" cy="2879504"/>
          </a:xfrm>
          <a:prstGeom prst="rect">
            <a:avLst/>
          </a:prstGeom>
        </p:spPr>
      </p:pic>
      <p:sp>
        <p:nvSpPr>
          <p:cNvPr id="11" name="TextBox 10">
            <a:extLst>
              <a:ext uri="{FF2B5EF4-FFF2-40B4-BE49-F238E27FC236}">
                <a16:creationId xmlns:a16="http://schemas.microsoft.com/office/drawing/2014/main" id="{E51A3E7D-AE71-BB15-2E95-F80912A91B04}"/>
              </a:ext>
            </a:extLst>
          </p:cNvPr>
          <p:cNvSpPr txBox="1"/>
          <p:nvPr/>
        </p:nvSpPr>
        <p:spPr>
          <a:xfrm>
            <a:off x="4947750" y="4920291"/>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TSNE result of LDA</a:t>
            </a:r>
          </a:p>
        </p:txBody>
      </p:sp>
    </p:spTree>
    <p:extLst>
      <p:ext uri="{BB962C8B-B14F-4D97-AF65-F5344CB8AC3E}">
        <p14:creationId xmlns:p14="http://schemas.microsoft.com/office/powerpoint/2010/main" val="1847408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3080020"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LSA(Traditional)</a:t>
            </a:r>
            <a:endParaRPr lang="zh-CN" altLang="zh-CN">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22" name="Table 21">
            <a:extLst>
              <a:ext uri="{FF2B5EF4-FFF2-40B4-BE49-F238E27FC236}">
                <a16:creationId xmlns:a16="http://schemas.microsoft.com/office/drawing/2014/main" id="{1E69DBA3-BADC-4A59-A640-E9DBDAB2CD80}"/>
              </a:ext>
            </a:extLst>
          </p:cNvPr>
          <p:cNvGraphicFramePr>
            <a:graphicFrameLocks noGrp="1"/>
          </p:cNvGraphicFramePr>
          <p:nvPr>
            <p:extLst>
              <p:ext uri="{D42A27DB-BD31-4B8C-83A1-F6EECF244321}">
                <p14:modId xmlns:p14="http://schemas.microsoft.com/office/powerpoint/2010/main" val="1100465704"/>
              </p:ext>
            </p:extLst>
          </p:nvPr>
        </p:nvGraphicFramePr>
        <p:xfrm>
          <a:off x="1749374" y="1050514"/>
          <a:ext cx="59245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747047924"/>
                    </a:ext>
                  </a:extLst>
                </a:gridCol>
                <a:gridCol w="3009900">
                  <a:extLst>
                    <a:ext uri="{9D8B030D-6E8A-4147-A177-3AD203B41FA5}">
                      <a16:colId xmlns:a16="http://schemas.microsoft.com/office/drawing/2014/main" val="993534134"/>
                    </a:ext>
                  </a:extLst>
                </a:gridCol>
                <a:gridCol w="1685925">
                  <a:extLst>
                    <a:ext uri="{9D8B030D-6E8A-4147-A177-3AD203B41FA5}">
                      <a16:colId xmlns:a16="http://schemas.microsoft.com/office/drawing/2014/main" val="2794191926"/>
                    </a:ext>
                  </a:extLst>
                </a:gridCol>
              </a:tblGrid>
              <a:tr h="190500">
                <a:tc>
                  <a:txBody>
                    <a:bodyPr/>
                    <a:lstStyle/>
                    <a:p>
                      <a:pPr rtl="0" fontAlgn="base"/>
                      <a:r>
                        <a:rPr lang="en-US" sz="1200">
                          <a:effectLst/>
                          <a:latin typeface="Aptos"/>
                        </a:rPr>
                        <a:t>Topics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Top 6 words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Num headlines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2314651"/>
                  </a:ext>
                </a:extLst>
              </a:tr>
              <a:tr h="190500">
                <a:tc>
                  <a:txBody>
                    <a:bodyPr/>
                    <a:lstStyle/>
                    <a:p>
                      <a:pPr rtl="0" fontAlgn="base"/>
                      <a:r>
                        <a:rPr lang="en-US" sz="1200">
                          <a:effectLst/>
                          <a:latin typeface="Aptos"/>
                        </a:rPr>
                        <a:t>1 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police sydney death missing adelaide search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960 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1728135"/>
                  </a:ext>
                </a:extLst>
              </a:tr>
              <a:tr h="190500">
                <a:tc>
                  <a:txBody>
                    <a:bodyPr/>
                    <a:lstStyle/>
                    <a:p>
                      <a:pPr rtl="0" fontAlgn="base"/>
                      <a:r>
                        <a:rPr lang="en-US" sz="1200">
                          <a:effectLst/>
                          <a:latin typeface="Aptos"/>
                        </a:rPr>
                        <a:t>2 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man charged guilty sex jailed child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1228 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8504681"/>
                  </a:ext>
                </a:extLst>
              </a:tr>
              <a:tr h="190500">
                <a:tc>
                  <a:txBody>
                    <a:bodyPr/>
                    <a:lstStyle/>
                    <a:p>
                      <a:pPr rtl="0" fontAlgn="base"/>
                      <a:r>
                        <a:rPr lang="en-US" sz="1200">
                          <a:effectLst/>
                          <a:latin typeface="Aptos"/>
                        </a:rPr>
                        <a:t>3 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new help year home deal indigenous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2788 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4340731"/>
                  </a:ext>
                </a:extLst>
              </a:tr>
              <a:tr h="190500">
                <a:tc>
                  <a:txBody>
                    <a:bodyPr/>
                    <a:lstStyle/>
                    <a:p>
                      <a:pPr rtl="0" fontAlgn="base"/>
                      <a:r>
                        <a:rPr lang="en-US" sz="1200">
                          <a:effectLst/>
                          <a:latin typeface="Aptos"/>
                        </a:rPr>
                        <a:t>4 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says health minister sa election workers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2137 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6211729"/>
                  </a:ext>
                </a:extLst>
              </a:tr>
              <a:tr h="190500">
                <a:tc>
                  <a:txBody>
                    <a:bodyPr/>
                    <a:lstStyle/>
                    <a:p>
                      <a:pPr rtl="0" fontAlgn="base"/>
                      <a:r>
                        <a:rPr lang="en-US" sz="1200">
                          <a:effectLst/>
                          <a:latin typeface="Aptos"/>
                        </a:rPr>
                        <a:t>5 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govt nsw water qld plan rural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987 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1543115"/>
                  </a:ext>
                </a:extLst>
              </a:tr>
              <a:tr h="190500">
                <a:tc>
                  <a:txBody>
                    <a:bodyPr/>
                    <a:lstStyle/>
                    <a:p>
                      <a:pPr rtl="0" fontAlgn="base"/>
                      <a:r>
                        <a:rPr lang="en-US" sz="1200">
                          <a:effectLst/>
                          <a:latin typeface="Aptos"/>
                        </a:rPr>
                        <a:t>6 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australia day cup world coronavirus south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1026 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1684832"/>
                  </a:ext>
                </a:extLst>
              </a:tr>
              <a:tr h="190500">
                <a:tc>
                  <a:txBody>
                    <a:bodyPr/>
                    <a:lstStyle/>
                    <a:p>
                      <a:pPr rtl="0" fontAlgn="base"/>
                      <a:r>
                        <a:rPr lang="en-US" sz="1200">
                          <a:effectLst/>
                          <a:latin typeface="Aptos"/>
                        </a:rPr>
                        <a:t>7 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crash car dies killed hospital road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442 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2051000"/>
                  </a:ext>
                </a:extLst>
              </a:tr>
              <a:tr h="190500">
                <a:tc>
                  <a:txBody>
                    <a:bodyPr/>
                    <a:lstStyle/>
                    <a:p>
                      <a:pPr rtl="0" fontAlgn="base"/>
                      <a:r>
                        <a:rPr lang="en-US" sz="1200">
                          <a:effectLst/>
                          <a:latin typeface="Aptos"/>
                        </a:rPr>
                        <a:t>8 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50">
                          <a:solidFill>
                            <a:srgbClr val="212121"/>
                          </a:solidFill>
                          <a:effectLst/>
                          <a:latin typeface="Aptos"/>
                        </a:rPr>
                        <a:t>interview council court australian report trial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200">
                          <a:effectLst/>
                          <a:latin typeface="Aptos"/>
                        </a:rPr>
                        <a:t>432 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9800032"/>
                  </a:ext>
                </a:extLst>
              </a:tr>
            </a:tbl>
          </a:graphicData>
        </a:graphic>
      </p:graphicFrame>
      <p:sp>
        <p:nvSpPr>
          <p:cNvPr id="24" name="TextBox 23">
            <a:extLst>
              <a:ext uri="{FF2B5EF4-FFF2-40B4-BE49-F238E27FC236}">
                <a16:creationId xmlns:a16="http://schemas.microsoft.com/office/drawing/2014/main" id="{8D0A2B67-A8A3-7136-E012-0D98157227D0}"/>
              </a:ext>
            </a:extLst>
          </p:cNvPr>
          <p:cNvSpPr txBox="1"/>
          <p:nvPr/>
        </p:nvSpPr>
        <p:spPr>
          <a:xfrm>
            <a:off x="3718873" y="4302454"/>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LSA table</a:t>
            </a:r>
            <a:endParaRPr lang="en-US" err="1">
              <a:cs typeface="Calibri"/>
            </a:endParaRPr>
          </a:p>
        </p:txBody>
      </p:sp>
      <p:pic>
        <p:nvPicPr>
          <p:cNvPr id="8" name="Picture 7" descr="A screenshot of a graph&#10;&#10;Description automatically generated">
            <a:extLst>
              <a:ext uri="{FF2B5EF4-FFF2-40B4-BE49-F238E27FC236}">
                <a16:creationId xmlns:a16="http://schemas.microsoft.com/office/drawing/2014/main" id="{0DDAF1CD-3C99-0CF5-D59B-7101E217FBD6}"/>
              </a:ext>
            </a:extLst>
          </p:cNvPr>
          <p:cNvPicPr>
            <a:picLocks noChangeAspect="1"/>
          </p:cNvPicPr>
          <p:nvPr/>
        </p:nvPicPr>
        <p:blipFill>
          <a:blip r:embed="rId3"/>
          <a:stretch>
            <a:fillRect/>
          </a:stretch>
        </p:blipFill>
        <p:spPr>
          <a:xfrm>
            <a:off x="2475481" y="3697784"/>
            <a:ext cx="4475699" cy="1942996"/>
          </a:xfrm>
          <a:prstGeom prst="rect">
            <a:avLst/>
          </a:prstGeom>
        </p:spPr>
      </p:pic>
    </p:spTree>
    <p:extLst>
      <p:ext uri="{BB962C8B-B14F-4D97-AF65-F5344CB8AC3E}">
        <p14:creationId xmlns:p14="http://schemas.microsoft.com/office/powerpoint/2010/main" val="4127567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Deep Learning based Embeddings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descr="A white table with black text&#10;&#10;Description automatically generated">
            <a:extLst>
              <a:ext uri="{FF2B5EF4-FFF2-40B4-BE49-F238E27FC236}">
                <a16:creationId xmlns:a16="http://schemas.microsoft.com/office/drawing/2014/main" id="{80C6201C-00AD-483A-FF6B-CA1D7633F657}"/>
              </a:ext>
            </a:extLst>
          </p:cNvPr>
          <p:cNvPicPr>
            <a:picLocks noChangeAspect="1"/>
          </p:cNvPicPr>
          <p:nvPr/>
        </p:nvPicPr>
        <p:blipFill>
          <a:blip r:embed="rId3"/>
          <a:stretch>
            <a:fillRect/>
          </a:stretch>
        </p:blipFill>
        <p:spPr>
          <a:xfrm>
            <a:off x="558996" y="908114"/>
            <a:ext cx="4572503" cy="2767835"/>
          </a:xfrm>
          <a:prstGeom prst="rect">
            <a:avLst/>
          </a:prstGeom>
        </p:spPr>
      </p:pic>
      <p:pic>
        <p:nvPicPr>
          <p:cNvPr id="10" name="Picture 9" descr="A white table with black text&#10;&#10;Description automatically generated">
            <a:extLst>
              <a:ext uri="{FF2B5EF4-FFF2-40B4-BE49-F238E27FC236}">
                <a16:creationId xmlns:a16="http://schemas.microsoft.com/office/drawing/2014/main" id="{2FFE5FD5-C8AB-5401-1EC6-48FE4DEA4C24}"/>
              </a:ext>
            </a:extLst>
          </p:cNvPr>
          <p:cNvPicPr>
            <a:picLocks noChangeAspect="1"/>
          </p:cNvPicPr>
          <p:nvPr/>
        </p:nvPicPr>
        <p:blipFill>
          <a:blip r:embed="rId4"/>
          <a:stretch>
            <a:fillRect/>
          </a:stretch>
        </p:blipFill>
        <p:spPr>
          <a:xfrm>
            <a:off x="558995" y="3591874"/>
            <a:ext cx="4572503" cy="1863745"/>
          </a:xfrm>
          <a:prstGeom prst="rect">
            <a:avLst/>
          </a:prstGeom>
        </p:spPr>
      </p:pic>
      <p:sp>
        <p:nvSpPr>
          <p:cNvPr id="11" name="TextBox 10">
            <a:extLst>
              <a:ext uri="{FF2B5EF4-FFF2-40B4-BE49-F238E27FC236}">
                <a16:creationId xmlns:a16="http://schemas.microsoft.com/office/drawing/2014/main" id="{B98244EE-24C7-ECAC-4247-62B4DE327CAB}"/>
              </a:ext>
            </a:extLst>
          </p:cNvPr>
          <p:cNvSpPr txBox="1"/>
          <p:nvPr/>
        </p:nvSpPr>
        <p:spPr>
          <a:xfrm>
            <a:off x="5905978" y="1643628"/>
            <a:ext cx="27646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Different text encoders trained on different task.</a:t>
            </a:r>
            <a:endParaRPr lang="en-US"/>
          </a:p>
        </p:txBody>
      </p:sp>
      <p:sp>
        <p:nvSpPr>
          <p:cNvPr id="12" name="TextBox 11">
            <a:extLst>
              <a:ext uri="{FF2B5EF4-FFF2-40B4-BE49-F238E27FC236}">
                <a16:creationId xmlns:a16="http://schemas.microsoft.com/office/drawing/2014/main" id="{C6F00A51-9EB9-BECC-13DC-9849AB26DDFA}"/>
              </a:ext>
            </a:extLst>
          </p:cNvPr>
          <p:cNvSpPr txBox="1"/>
          <p:nvPr/>
        </p:nvSpPr>
        <p:spPr>
          <a:xfrm>
            <a:off x="5910340" y="2860013"/>
            <a:ext cx="276465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However,</a:t>
            </a:r>
          </a:p>
          <a:p>
            <a:endParaRPr lang="en-US">
              <a:cs typeface="Calibri"/>
            </a:endParaRPr>
          </a:p>
          <a:p>
            <a:endParaRPr lang="en-US">
              <a:cs typeface="Calibri"/>
            </a:endParaRPr>
          </a:p>
          <a:p>
            <a:r>
              <a:rPr lang="en-US">
                <a:cs typeface="Calibri"/>
              </a:rPr>
              <a:t>Original Domain different with the </a:t>
            </a:r>
            <a:r>
              <a:rPr lang="en-US" err="1">
                <a:cs typeface="Calibri"/>
              </a:rPr>
              <a:t>news</a:t>
            </a:r>
            <a:r>
              <a:rPr lang="en-US" sz="1200" err="1">
                <a:solidFill>
                  <a:srgbClr val="0070C0"/>
                </a:solidFill>
                <a:cs typeface="Calibri"/>
              </a:rPr>
              <a:t>（content</a:t>
            </a:r>
            <a:r>
              <a:rPr lang="en-US" sz="1200">
                <a:solidFill>
                  <a:srgbClr val="0070C0"/>
                </a:solidFill>
                <a:cs typeface="Calibri"/>
              </a:rPr>
              <a:t>）</a:t>
            </a:r>
            <a:r>
              <a:rPr lang="en-US">
                <a:cs typeface="Calibri"/>
              </a:rPr>
              <a:t> </a:t>
            </a:r>
            <a:r>
              <a:rPr lang="en-US" err="1">
                <a:cs typeface="Calibri"/>
              </a:rPr>
              <a:t>headlin</a:t>
            </a:r>
            <a:r>
              <a:rPr lang="en-US" sz="1200" err="1">
                <a:solidFill>
                  <a:srgbClr val="0070C0"/>
                </a:solidFill>
                <a:cs typeface="Calibri"/>
              </a:rPr>
              <a:t>（format</a:t>
            </a:r>
            <a:r>
              <a:rPr lang="en-US" sz="1200">
                <a:solidFill>
                  <a:srgbClr val="0070C0"/>
                </a:solidFill>
                <a:cs typeface="Calibri"/>
              </a:rPr>
              <a:t>）</a:t>
            </a:r>
            <a:r>
              <a:rPr lang="en-US">
                <a:cs typeface="Calibri"/>
              </a:rPr>
              <a:t> embedding</a:t>
            </a:r>
          </a:p>
        </p:txBody>
      </p:sp>
    </p:spTree>
    <p:extLst>
      <p:ext uri="{BB962C8B-B14F-4D97-AF65-F5344CB8AC3E}">
        <p14:creationId xmlns:p14="http://schemas.microsoft.com/office/powerpoint/2010/main" val="19944263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Visual analysis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a:extLst>
              <a:ext uri="{FF2B5EF4-FFF2-40B4-BE49-F238E27FC236}">
                <a16:creationId xmlns:a16="http://schemas.microsoft.com/office/drawing/2014/main" id="{B98244EE-24C7-ECAC-4247-62B4DE327CAB}"/>
              </a:ext>
            </a:extLst>
          </p:cNvPr>
          <p:cNvSpPr txBox="1"/>
          <p:nvPr/>
        </p:nvSpPr>
        <p:spPr>
          <a:xfrm>
            <a:off x="1009741" y="929881"/>
            <a:ext cx="641420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Heat Map: </a:t>
            </a:r>
          </a:p>
          <a:p>
            <a:r>
              <a:rPr lang="en-US" sz="1600">
                <a:cs typeface="Calibri"/>
              </a:rPr>
              <a:t>Distance of topic enter embeddings --&gt; similarity between topics --&gt; diversity of topic modeling</a:t>
            </a:r>
          </a:p>
        </p:txBody>
      </p:sp>
      <p:pic>
        <p:nvPicPr>
          <p:cNvPr id="7" name="Picture 6" descr="A screenshot of a computer screen&#10;&#10;Description automatically generated">
            <a:extLst>
              <a:ext uri="{FF2B5EF4-FFF2-40B4-BE49-F238E27FC236}">
                <a16:creationId xmlns:a16="http://schemas.microsoft.com/office/drawing/2014/main" id="{2CF5EB19-F879-C077-E59D-E708A3571A7E}"/>
              </a:ext>
            </a:extLst>
          </p:cNvPr>
          <p:cNvPicPr>
            <a:picLocks noChangeAspect="1"/>
          </p:cNvPicPr>
          <p:nvPr/>
        </p:nvPicPr>
        <p:blipFill>
          <a:blip r:embed="rId3"/>
          <a:stretch>
            <a:fillRect/>
          </a:stretch>
        </p:blipFill>
        <p:spPr>
          <a:xfrm>
            <a:off x="795262" y="1791061"/>
            <a:ext cx="7111106" cy="4007719"/>
          </a:xfrm>
          <a:prstGeom prst="rect">
            <a:avLst/>
          </a:prstGeom>
        </p:spPr>
      </p:pic>
    </p:spTree>
    <p:extLst>
      <p:ext uri="{BB962C8B-B14F-4D97-AF65-F5344CB8AC3E}">
        <p14:creationId xmlns:p14="http://schemas.microsoft.com/office/powerpoint/2010/main" val="4094657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Visual analysis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a:extLst>
              <a:ext uri="{FF2B5EF4-FFF2-40B4-BE49-F238E27FC236}">
                <a16:creationId xmlns:a16="http://schemas.microsoft.com/office/drawing/2014/main" id="{B98244EE-24C7-ECAC-4247-62B4DE327CAB}"/>
              </a:ext>
            </a:extLst>
          </p:cNvPr>
          <p:cNvSpPr txBox="1"/>
          <p:nvPr/>
        </p:nvSpPr>
        <p:spPr>
          <a:xfrm>
            <a:off x="874014" y="1090725"/>
            <a:ext cx="641420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Top words distribution: </a:t>
            </a:r>
          </a:p>
          <a:p>
            <a:r>
              <a:rPr lang="en-US" sz="1600">
                <a:cs typeface="Calibri"/>
              </a:rPr>
              <a:t>Intra-comparison:  topic diversities</a:t>
            </a:r>
          </a:p>
          <a:p>
            <a:r>
              <a:rPr lang="en-US" sz="1600">
                <a:cs typeface="Calibri"/>
              </a:rPr>
              <a:t>Inter-comparison:  topic consistency (</a:t>
            </a:r>
            <a:r>
              <a:rPr lang="en-US" sz="1600" err="1">
                <a:cs typeface="Calibri"/>
              </a:rPr>
              <a:t>sililar</a:t>
            </a:r>
            <a:r>
              <a:rPr lang="en-US" sz="1600">
                <a:cs typeface="Calibri"/>
              </a:rPr>
              <a:t> topics)</a:t>
            </a:r>
          </a:p>
        </p:txBody>
      </p:sp>
      <p:pic>
        <p:nvPicPr>
          <p:cNvPr id="5" name="Picture 4" descr="A group of colored bars&#10;&#10;Description automatically generated">
            <a:extLst>
              <a:ext uri="{FF2B5EF4-FFF2-40B4-BE49-F238E27FC236}">
                <a16:creationId xmlns:a16="http://schemas.microsoft.com/office/drawing/2014/main" id="{D93A0C98-7BAD-7FE7-A2C0-08A20E9C08EE}"/>
              </a:ext>
            </a:extLst>
          </p:cNvPr>
          <p:cNvPicPr>
            <a:picLocks noChangeAspect="1"/>
          </p:cNvPicPr>
          <p:nvPr/>
        </p:nvPicPr>
        <p:blipFill>
          <a:blip r:embed="rId3"/>
          <a:stretch>
            <a:fillRect/>
          </a:stretch>
        </p:blipFill>
        <p:spPr>
          <a:xfrm>
            <a:off x="76409" y="2473879"/>
            <a:ext cx="4074836" cy="2345527"/>
          </a:xfrm>
          <a:prstGeom prst="rect">
            <a:avLst/>
          </a:prstGeom>
        </p:spPr>
      </p:pic>
      <p:pic>
        <p:nvPicPr>
          <p:cNvPr id="6" name="Picture 5" descr="A group of colorful bars with text&#10;&#10;Description automatically generated">
            <a:extLst>
              <a:ext uri="{FF2B5EF4-FFF2-40B4-BE49-F238E27FC236}">
                <a16:creationId xmlns:a16="http://schemas.microsoft.com/office/drawing/2014/main" id="{C3167E79-8C24-862F-4E60-148E5B6081E5}"/>
              </a:ext>
            </a:extLst>
          </p:cNvPr>
          <p:cNvPicPr>
            <a:picLocks noChangeAspect="1"/>
          </p:cNvPicPr>
          <p:nvPr/>
        </p:nvPicPr>
        <p:blipFill>
          <a:blip r:embed="rId4"/>
          <a:stretch>
            <a:fillRect/>
          </a:stretch>
        </p:blipFill>
        <p:spPr>
          <a:xfrm>
            <a:off x="4373435" y="2471472"/>
            <a:ext cx="4771570" cy="2365419"/>
          </a:xfrm>
          <a:prstGeom prst="rect">
            <a:avLst/>
          </a:prstGeom>
        </p:spPr>
      </p:pic>
    </p:spTree>
    <p:extLst>
      <p:ext uri="{BB962C8B-B14F-4D97-AF65-F5344CB8AC3E}">
        <p14:creationId xmlns:p14="http://schemas.microsoft.com/office/powerpoint/2010/main" val="1288290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Findings</a:t>
            </a:r>
            <a:endParaRPr lang="en-US"/>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a:extLst>
              <a:ext uri="{FF2B5EF4-FFF2-40B4-BE49-F238E27FC236}">
                <a16:creationId xmlns:a16="http://schemas.microsoft.com/office/drawing/2014/main" id="{B98244EE-24C7-ECAC-4247-62B4DE327CAB}"/>
              </a:ext>
            </a:extLst>
          </p:cNvPr>
          <p:cNvSpPr txBox="1"/>
          <p:nvPr/>
        </p:nvSpPr>
        <p:spPr>
          <a:xfrm>
            <a:off x="622667" y="944960"/>
            <a:ext cx="64142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Similar topics get from different embeddings: </a:t>
            </a:r>
            <a:endParaRPr lang="en-US" sz="1600">
              <a:cs typeface="Calibri"/>
            </a:endParaRPr>
          </a:p>
        </p:txBody>
      </p:sp>
      <p:pic>
        <p:nvPicPr>
          <p:cNvPr id="7" name="Picture 6">
            <a:extLst>
              <a:ext uri="{FF2B5EF4-FFF2-40B4-BE49-F238E27FC236}">
                <a16:creationId xmlns:a16="http://schemas.microsoft.com/office/drawing/2014/main" id="{203311F2-DA7F-CE17-1FB4-DA7D3FF6D3A4}"/>
              </a:ext>
            </a:extLst>
          </p:cNvPr>
          <p:cNvPicPr>
            <a:picLocks noChangeAspect="1"/>
          </p:cNvPicPr>
          <p:nvPr/>
        </p:nvPicPr>
        <p:blipFill>
          <a:blip r:embed="rId3"/>
          <a:stretch>
            <a:fillRect/>
          </a:stretch>
        </p:blipFill>
        <p:spPr>
          <a:xfrm>
            <a:off x="4570492" y="1309954"/>
            <a:ext cx="3848624" cy="1944049"/>
          </a:xfrm>
          <a:prstGeom prst="rect">
            <a:avLst/>
          </a:prstGeom>
        </p:spPr>
      </p:pic>
      <p:pic>
        <p:nvPicPr>
          <p:cNvPr id="8" name="Picture 7" descr="A close-up of words&#10;&#10;Description automatically generated">
            <a:extLst>
              <a:ext uri="{FF2B5EF4-FFF2-40B4-BE49-F238E27FC236}">
                <a16:creationId xmlns:a16="http://schemas.microsoft.com/office/drawing/2014/main" id="{B3BDB8CF-90FA-6C08-2586-D4B4E25AA527}"/>
              </a:ext>
            </a:extLst>
          </p:cNvPr>
          <p:cNvPicPr>
            <a:picLocks noChangeAspect="1"/>
          </p:cNvPicPr>
          <p:nvPr/>
        </p:nvPicPr>
        <p:blipFill>
          <a:blip r:embed="rId4"/>
          <a:stretch>
            <a:fillRect/>
          </a:stretch>
        </p:blipFill>
        <p:spPr>
          <a:xfrm>
            <a:off x="1282876" y="3367733"/>
            <a:ext cx="6211284" cy="2347212"/>
          </a:xfrm>
          <a:prstGeom prst="rect">
            <a:avLst/>
          </a:prstGeom>
        </p:spPr>
      </p:pic>
      <p:sp>
        <p:nvSpPr>
          <p:cNvPr id="5" name="TextBox 4">
            <a:extLst>
              <a:ext uri="{FF2B5EF4-FFF2-40B4-BE49-F238E27FC236}">
                <a16:creationId xmlns:a16="http://schemas.microsoft.com/office/drawing/2014/main" id="{5CBC5E33-A1BD-6F56-041B-6641C6711D6F}"/>
              </a:ext>
            </a:extLst>
          </p:cNvPr>
          <p:cNvSpPr txBox="1"/>
          <p:nvPr/>
        </p:nvSpPr>
        <p:spPr>
          <a:xfrm>
            <a:off x="1196318" y="1678813"/>
            <a:ext cx="26338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Coherence of topics with content</a:t>
            </a:r>
          </a:p>
          <a:p>
            <a:endParaRPr lang="en-US">
              <a:cs typeface="Calibri"/>
            </a:endParaRPr>
          </a:p>
          <a:p>
            <a:r>
              <a:rPr lang="en-US">
                <a:cs typeface="Calibri"/>
              </a:rPr>
              <a:t>Validity of topic modeling methods</a:t>
            </a:r>
          </a:p>
        </p:txBody>
      </p:sp>
    </p:spTree>
    <p:extLst>
      <p:ext uri="{BB962C8B-B14F-4D97-AF65-F5344CB8AC3E}">
        <p14:creationId xmlns:p14="http://schemas.microsoft.com/office/powerpoint/2010/main" val="1321261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Findings</a:t>
            </a:r>
            <a:endParaRPr lang="en-US"/>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a:extLst>
              <a:ext uri="{FF2B5EF4-FFF2-40B4-BE49-F238E27FC236}">
                <a16:creationId xmlns:a16="http://schemas.microsoft.com/office/drawing/2014/main" id="{B98244EE-24C7-ECAC-4247-62B4DE327CAB}"/>
              </a:ext>
            </a:extLst>
          </p:cNvPr>
          <p:cNvSpPr txBox="1"/>
          <p:nvPr/>
        </p:nvSpPr>
        <p:spPr>
          <a:xfrm>
            <a:off x="356239" y="1060567"/>
            <a:ext cx="64142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Similar topics get from different embeddings: </a:t>
            </a:r>
            <a:endParaRPr lang="en-US" sz="1600">
              <a:cs typeface="Calibri"/>
            </a:endParaRPr>
          </a:p>
        </p:txBody>
      </p:sp>
      <p:sp>
        <p:nvSpPr>
          <p:cNvPr id="5" name="TextBox 4">
            <a:extLst>
              <a:ext uri="{FF2B5EF4-FFF2-40B4-BE49-F238E27FC236}">
                <a16:creationId xmlns:a16="http://schemas.microsoft.com/office/drawing/2014/main" id="{C0EF25C1-C17D-285E-BBF2-29AB8E3CE215}"/>
              </a:ext>
            </a:extLst>
          </p:cNvPr>
          <p:cNvSpPr txBox="1"/>
          <p:nvPr/>
        </p:nvSpPr>
        <p:spPr>
          <a:xfrm>
            <a:off x="356636" y="1507915"/>
            <a:ext cx="9058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Further proof by the topic image:</a:t>
            </a:r>
          </a:p>
          <a:p>
            <a:r>
              <a:rPr lang="en-US">
                <a:cs typeface="Calibri"/>
              </a:rPr>
              <a:t>Topic key words --&gt; prompt generated by GPT4 --&gt; image generated by text-to-image  model </a:t>
            </a:r>
            <a:endParaRPr lang="en-US"/>
          </a:p>
        </p:txBody>
      </p:sp>
      <p:pic>
        <p:nvPicPr>
          <p:cNvPr id="6" name="Picture 5" descr="A collage of soldiers running in front of a building with smoke and black smoke&#10;&#10;Description automatically generated">
            <a:extLst>
              <a:ext uri="{FF2B5EF4-FFF2-40B4-BE49-F238E27FC236}">
                <a16:creationId xmlns:a16="http://schemas.microsoft.com/office/drawing/2014/main" id="{ED01EC0C-D0FA-4403-D455-0BD9984FC06B}"/>
              </a:ext>
            </a:extLst>
          </p:cNvPr>
          <p:cNvPicPr>
            <a:picLocks noChangeAspect="1"/>
          </p:cNvPicPr>
          <p:nvPr/>
        </p:nvPicPr>
        <p:blipFill>
          <a:blip r:embed="rId3"/>
          <a:stretch>
            <a:fillRect/>
          </a:stretch>
        </p:blipFill>
        <p:spPr>
          <a:xfrm>
            <a:off x="1991672" y="2419590"/>
            <a:ext cx="5442163" cy="3017060"/>
          </a:xfrm>
          <a:prstGeom prst="rect">
            <a:avLst/>
          </a:prstGeom>
        </p:spPr>
      </p:pic>
    </p:spTree>
    <p:extLst>
      <p:ext uri="{BB962C8B-B14F-4D97-AF65-F5344CB8AC3E}">
        <p14:creationId xmlns:p14="http://schemas.microsoft.com/office/powerpoint/2010/main" val="19033069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err="1">
                <a:solidFill>
                  <a:schemeClr val="tx2">
                    <a:lumMod val="75000"/>
                  </a:schemeClr>
                </a:solidFill>
                <a:latin typeface="微软雅黑"/>
                <a:ea typeface="微软雅黑"/>
              </a:rPr>
              <a:t>Quantitive</a:t>
            </a:r>
            <a:r>
              <a:rPr lang="en-US" altLang="zh-CN" sz="2000" b="1" kern="0">
                <a:solidFill>
                  <a:schemeClr val="tx2">
                    <a:lumMod val="75000"/>
                  </a:schemeClr>
                </a:solidFill>
                <a:latin typeface="微软雅黑"/>
                <a:ea typeface="微软雅黑"/>
              </a:rPr>
              <a:t> analysis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a:extLst>
              <a:ext uri="{FF2B5EF4-FFF2-40B4-BE49-F238E27FC236}">
                <a16:creationId xmlns:a16="http://schemas.microsoft.com/office/drawing/2014/main" id="{B98244EE-24C7-ECAC-4247-62B4DE327CAB}"/>
              </a:ext>
            </a:extLst>
          </p:cNvPr>
          <p:cNvSpPr txBox="1"/>
          <p:nvPr/>
        </p:nvSpPr>
        <p:spPr>
          <a:xfrm>
            <a:off x="682991" y="1140989"/>
            <a:ext cx="601205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Two default settings: </a:t>
            </a:r>
          </a:p>
          <a:p>
            <a:r>
              <a:rPr lang="en-US" sz="1600">
                <a:cs typeface="Calibri"/>
              </a:rPr>
              <a:t>Small </a:t>
            </a:r>
            <a:r>
              <a:rPr lang="en-US" sz="1600" err="1">
                <a:cs typeface="Calibri"/>
              </a:rPr>
              <a:t>clusteing</a:t>
            </a:r>
            <a:r>
              <a:rPr lang="en-US" sz="1600">
                <a:cs typeface="Calibri"/>
              </a:rPr>
              <a:t>: LSA + 8-k-means </a:t>
            </a:r>
          </a:p>
          <a:p>
            <a:r>
              <a:rPr lang="en-US" sz="1600">
                <a:cs typeface="Calibri"/>
              </a:rPr>
              <a:t>Large Clustering: UMAP + HDBCAN</a:t>
            </a:r>
          </a:p>
        </p:txBody>
      </p:sp>
      <p:pic>
        <p:nvPicPr>
          <p:cNvPr id="7" name="Picture 6" descr="A table with numbers and a few black text&#10;&#10;Description automatically generated">
            <a:extLst>
              <a:ext uri="{FF2B5EF4-FFF2-40B4-BE49-F238E27FC236}">
                <a16:creationId xmlns:a16="http://schemas.microsoft.com/office/drawing/2014/main" id="{694A96FD-BC45-2D69-6A2C-4047D9BC840F}"/>
              </a:ext>
            </a:extLst>
          </p:cNvPr>
          <p:cNvPicPr>
            <a:picLocks noChangeAspect="1"/>
          </p:cNvPicPr>
          <p:nvPr/>
        </p:nvPicPr>
        <p:blipFill>
          <a:blip r:embed="rId3"/>
          <a:stretch>
            <a:fillRect/>
          </a:stretch>
        </p:blipFill>
        <p:spPr>
          <a:xfrm>
            <a:off x="684668" y="2265217"/>
            <a:ext cx="6945217" cy="2873429"/>
          </a:xfrm>
          <a:prstGeom prst="rect">
            <a:avLst/>
          </a:prstGeom>
        </p:spPr>
      </p:pic>
    </p:spTree>
    <p:extLst>
      <p:ext uri="{BB962C8B-B14F-4D97-AF65-F5344CB8AC3E}">
        <p14:creationId xmlns:p14="http://schemas.microsoft.com/office/powerpoint/2010/main" val="33075360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Model Selection</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descr="A white paper with black text and numbers&#10;&#10;Description automatically generated">
            <a:extLst>
              <a:ext uri="{FF2B5EF4-FFF2-40B4-BE49-F238E27FC236}">
                <a16:creationId xmlns:a16="http://schemas.microsoft.com/office/drawing/2014/main" id="{12DAFEC9-0287-C5EE-26B9-55307B855C61}"/>
              </a:ext>
            </a:extLst>
          </p:cNvPr>
          <p:cNvPicPr>
            <a:picLocks noChangeAspect="1"/>
          </p:cNvPicPr>
          <p:nvPr/>
        </p:nvPicPr>
        <p:blipFill>
          <a:blip r:embed="rId3"/>
          <a:stretch>
            <a:fillRect/>
          </a:stretch>
        </p:blipFill>
        <p:spPr>
          <a:xfrm>
            <a:off x="346858" y="1505581"/>
            <a:ext cx="8456315" cy="1135607"/>
          </a:xfrm>
          <a:prstGeom prst="rect">
            <a:avLst/>
          </a:prstGeom>
        </p:spPr>
      </p:pic>
      <p:sp>
        <p:nvSpPr>
          <p:cNvPr id="7" name="TextBox 6">
            <a:extLst>
              <a:ext uri="{FF2B5EF4-FFF2-40B4-BE49-F238E27FC236}">
                <a16:creationId xmlns:a16="http://schemas.microsoft.com/office/drawing/2014/main" id="{19E2F60F-8214-E24E-60A6-CD8408A2F5B4}"/>
              </a:ext>
            </a:extLst>
          </p:cNvPr>
          <p:cNvSpPr txBox="1"/>
          <p:nvPr/>
        </p:nvSpPr>
        <p:spPr>
          <a:xfrm>
            <a:off x="437220" y="3156570"/>
            <a:ext cx="7374168"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Small Sentence Transformers:  Paraphrase-MiniLM-L3-V2</a:t>
            </a:r>
          </a:p>
          <a:p>
            <a:endParaRPr lang="en-US">
              <a:cs typeface="Calibri"/>
            </a:endParaRPr>
          </a:p>
          <a:p>
            <a:r>
              <a:rPr lang="en-US" sz="1600">
                <a:solidFill>
                  <a:srgbClr val="0070C0"/>
                </a:solidFill>
                <a:cs typeface="Calibri"/>
              </a:rPr>
              <a:t>1,  performance: suitable for sentence embedding, stable performance</a:t>
            </a:r>
          </a:p>
          <a:p>
            <a:endParaRPr lang="en-US" sz="1600">
              <a:solidFill>
                <a:srgbClr val="0070C0"/>
              </a:solidFill>
              <a:cs typeface="Calibri"/>
            </a:endParaRPr>
          </a:p>
          <a:p>
            <a:r>
              <a:rPr lang="en-US" sz="1600">
                <a:solidFill>
                  <a:srgbClr val="0070C0"/>
                </a:solidFill>
                <a:cs typeface="Calibri"/>
              </a:rPr>
              <a:t>2,  efficiency: smaller than other models</a:t>
            </a:r>
          </a:p>
          <a:p>
            <a:endParaRPr lang="en-US" sz="1600">
              <a:solidFill>
                <a:srgbClr val="0070C0"/>
              </a:solidFill>
              <a:cs typeface="Calibri"/>
            </a:endParaRPr>
          </a:p>
          <a:p>
            <a:r>
              <a:rPr lang="en-US" sz="1600">
                <a:solidFill>
                  <a:srgbClr val="0070C0"/>
                </a:solidFill>
                <a:cs typeface="Calibri"/>
              </a:rPr>
              <a:t>3, fine-tuning: less risk of overfitting and catastrophic forgetting</a:t>
            </a:r>
          </a:p>
        </p:txBody>
      </p:sp>
    </p:spTree>
    <p:extLst>
      <p:ext uri="{BB962C8B-B14F-4D97-AF65-F5344CB8AC3E}">
        <p14:creationId xmlns:p14="http://schemas.microsoft.com/office/powerpoint/2010/main" val="3589437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AutoShape 291"/>
          <p:cNvSpPr>
            <a:spLocks noChangeArrowheads="1"/>
          </p:cNvSpPr>
          <p:nvPr/>
        </p:nvSpPr>
        <p:spPr bwMode="auto">
          <a:xfrm flipV="1">
            <a:off x="7391400" y="1920825"/>
            <a:ext cx="1752600" cy="1833563"/>
          </a:xfrm>
          <a:custGeom>
            <a:avLst/>
            <a:gdLst/>
            <a:ahLst/>
            <a:cxnLst/>
            <a:rect l="l" t="t" r="r" b="b"/>
            <a:pathLst>
              <a:path w="1752600" h="1295400">
                <a:moveTo>
                  <a:pt x="0" y="1295400"/>
                </a:moveTo>
                <a:lnTo>
                  <a:pt x="1752600" y="1295400"/>
                </a:lnTo>
                <a:lnTo>
                  <a:pt x="1752600" y="0"/>
                </a:lnTo>
                <a:lnTo>
                  <a:pt x="714154" y="0"/>
                </a:lnTo>
                <a:close/>
              </a:path>
            </a:pathLst>
          </a:custGeom>
          <a:solidFill>
            <a:srgbClr val="052E65"/>
          </a:solidFill>
          <a:ln>
            <a:noFill/>
          </a:ln>
          <a:effectLst/>
        </p:spPr>
        <p:txBody>
          <a:bodyPr wrap="none" anchor="ctr"/>
          <a:lstStyle/>
          <a:p>
            <a:endParaRPr lang="zh-CN" altLang="en-US">
              <a:solidFill>
                <a:schemeClr val="bg1"/>
              </a:solidFill>
            </a:endParaRPr>
          </a:p>
        </p:txBody>
      </p:sp>
      <p:sp>
        <p:nvSpPr>
          <p:cNvPr id="3" name="AutoShape 292"/>
          <p:cNvSpPr>
            <a:spLocks noChangeArrowheads="1"/>
          </p:cNvSpPr>
          <p:nvPr/>
        </p:nvSpPr>
        <p:spPr bwMode="auto">
          <a:xfrm flipV="1">
            <a:off x="0" y="1920825"/>
            <a:ext cx="4191000" cy="1833563"/>
          </a:xfrm>
          <a:custGeom>
            <a:avLst/>
            <a:gdLst/>
            <a:ahLst/>
            <a:cxnLst/>
            <a:rect l="l" t="t" r="r" b="b"/>
            <a:pathLst>
              <a:path w="4191000" h="1295400">
                <a:moveTo>
                  <a:pt x="0" y="1295400"/>
                </a:moveTo>
                <a:lnTo>
                  <a:pt x="3476846" y="1295400"/>
                </a:lnTo>
                <a:lnTo>
                  <a:pt x="4191000" y="0"/>
                </a:lnTo>
                <a:lnTo>
                  <a:pt x="0" y="0"/>
                </a:lnTo>
                <a:close/>
              </a:path>
            </a:pathLst>
          </a:custGeom>
          <a:solidFill>
            <a:srgbClr val="052E65"/>
          </a:solidFill>
          <a:ln>
            <a:noFill/>
          </a:ln>
          <a:effectLst/>
        </p:spPr>
        <p:txBody>
          <a:bodyPr wrap="none" anchor="ctr"/>
          <a:lstStyle/>
          <a:p>
            <a:endParaRPr lang="zh-CN" altLang="en-US">
              <a:solidFill>
                <a:schemeClr val="bg1"/>
              </a:solidFill>
            </a:endParaRPr>
          </a:p>
        </p:txBody>
      </p:sp>
      <p:sp>
        <p:nvSpPr>
          <p:cNvPr id="5" name="WordArt 294"/>
          <p:cNvSpPr>
            <a:spLocks noChangeArrowheads="1" noChangeShapeType="1" noTextEdit="1"/>
          </p:cNvSpPr>
          <p:nvPr/>
        </p:nvSpPr>
        <p:spPr bwMode="auto">
          <a:xfrm>
            <a:off x="516376" y="2648277"/>
            <a:ext cx="2232368" cy="41581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nchor="ctr"/>
          <a:lstStyle/>
          <a:p>
            <a:pPr algn="ctr"/>
            <a:r>
              <a:rPr lang="en-US" altLang="zh-CN" sz="2800" b="1" kern="10" dirty="0">
                <a:solidFill>
                  <a:schemeClr val="bg1"/>
                </a:solidFill>
                <a:latin typeface="微软雅黑" pitchFamily="34" charset="-122"/>
                <a:ea typeface="微软雅黑" pitchFamily="34" charset="-122"/>
              </a:rPr>
              <a:t>   CONTENTS   </a:t>
            </a:r>
            <a:endParaRPr lang="zh-CN" altLang="en-US" sz="2800" b="1" kern="10" dirty="0">
              <a:solidFill>
                <a:schemeClr val="bg1"/>
              </a:solidFill>
              <a:latin typeface="微软雅黑" pitchFamily="34" charset="-122"/>
              <a:ea typeface="微软雅黑" pitchFamily="34" charset="-122"/>
            </a:endParaRPr>
          </a:p>
        </p:txBody>
      </p:sp>
      <p:sp>
        <p:nvSpPr>
          <p:cNvPr id="6" name="WordArt 20"/>
          <p:cNvSpPr>
            <a:spLocks noChangeArrowheads="1" noChangeShapeType="1" noTextEdit="1"/>
          </p:cNvSpPr>
          <p:nvPr/>
        </p:nvSpPr>
        <p:spPr bwMode="auto">
          <a:xfrm>
            <a:off x="3537992" y="1260748"/>
            <a:ext cx="228600" cy="4572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2E65"/>
                </a:solidFill>
                <a:latin typeface="Arial"/>
                <a:cs typeface="Arial"/>
              </a:rPr>
              <a:t>1</a:t>
            </a:r>
            <a:endParaRPr lang="zh-CN" altLang="en-US" sz="3600" b="1" kern="10" dirty="0">
              <a:solidFill>
                <a:srgbClr val="052E65"/>
              </a:solidFill>
              <a:latin typeface="Arial"/>
              <a:cs typeface="Arial"/>
            </a:endParaRPr>
          </a:p>
        </p:txBody>
      </p:sp>
      <p:sp>
        <p:nvSpPr>
          <p:cNvPr id="7" name="Rectangle 22"/>
          <p:cNvSpPr>
            <a:spLocks noChangeArrowheads="1"/>
          </p:cNvSpPr>
          <p:nvPr/>
        </p:nvSpPr>
        <p:spPr bwMode="auto">
          <a:xfrm>
            <a:off x="4191000" y="1111605"/>
            <a:ext cx="2971800"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fontAlgn="base" hangingPunct="1">
              <a:lnSpc>
                <a:spcPct val="120000"/>
              </a:lnSpc>
              <a:buClrTx/>
              <a:buSzTx/>
            </a:pPr>
            <a:r>
              <a:rPr lang="en-US" altLang="zh-CN" sz="2000" b="1" dirty="0">
                <a:solidFill>
                  <a:srgbClr val="052E65"/>
                </a:solidFill>
                <a:latin typeface="微软雅黑" pitchFamily="34" charset="-122"/>
                <a:ea typeface="微软雅黑" pitchFamily="34" charset="-122"/>
              </a:rPr>
              <a:t>Data Understanding and Preprocessing</a:t>
            </a:r>
            <a:endParaRPr lang="zh-CN" altLang="en-US" sz="2000" b="1" dirty="0">
              <a:solidFill>
                <a:srgbClr val="052E65"/>
              </a:solidFill>
              <a:latin typeface="微软雅黑" pitchFamily="34" charset="-122"/>
              <a:ea typeface="微软雅黑" pitchFamily="34" charset="-122"/>
            </a:endParaRPr>
          </a:p>
        </p:txBody>
      </p:sp>
      <p:sp>
        <p:nvSpPr>
          <p:cNvPr id="8" name="WordArt 20"/>
          <p:cNvSpPr>
            <a:spLocks noChangeArrowheads="1" noChangeShapeType="1" noTextEdit="1"/>
          </p:cNvSpPr>
          <p:nvPr/>
        </p:nvSpPr>
        <p:spPr bwMode="auto">
          <a:xfrm>
            <a:off x="3904823" y="2099306"/>
            <a:ext cx="304800" cy="4572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2E65"/>
                </a:solidFill>
                <a:latin typeface="Arial"/>
                <a:cs typeface="Arial"/>
              </a:rPr>
              <a:t>2</a:t>
            </a:r>
            <a:endParaRPr lang="zh-CN" altLang="en-US" sz="3600" b="1" kern="10" dirty="0">
              <a:solidFill>
                <a:srgbClr val="052E65"/>
              </a:solidFill>
              <a:latin typeface="Arial"/>
              <a:cs typeface="Arial"/>
            </a:endParaRPr>
          </a:p>
        </p:txBody>
      </p:sp>
      <p:sp>
        <p:nvSpPr>
          <p:cNvPr id="9" name="Rectangle 22"/>
          <p:cNvSpPr>
            <a:spLocks noChangeArrowheads="1"/>
          </p:cNvSpPr>
          <p:nvPr/>
        </p:nvSpPr>
        <p:spPr bwMode="auto">
          <a:xfrm>
            <a:off x="4517504" y="2099306"/>
            <a:ext cx="297180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pPr>
            <a:r>
              <a:rPr lang="en-US" altLang="zh-CN" sz="2000" b="1" dirty="0">
                <a:solidFill>
                  <a:srgbClr val="052E65"/>
                </a:solidFill>
                <a:latin typeface="微软雅黑" pitchFamily="34" charset="-122"/>
                <a:ea typeface="微软雅黑" pitchFamily="34" charset="-122"/>
              </a:rPr>
              <a:t>Topic Modelling</a:t>
            </a:r>
            <a:endParaRPr lang="zh-CN" altLang="en-US" sz="2000" b="1" dirty="0">
              <a:solidFill>
                <a:srgbClr val="052E65"/>
              </a:solidFill>
              <a:latin typeface="微软雅黑" pitchFamily="34" charset="-122"/>
              <a:ea typeface="微软雅黑" pitchFamily="34" charset="-122"/>
            </a:endParaRPr>
          </a:p>
        </p:txBody>
      </p:sp>
      <p:sp>
        <p:nvSpPr>
          <p:cNvPr id="10" name="WordArt 20"/>
          <p:cNvSpPr>
            <a:spLocks noChangeArrowheads="1" noChangeShapeType="1" noTextEdit="1"/>
          </p:cNvSpPr>
          <p:nvPr/>
        </p:nvSpPr>
        <p:spPr bwMode="auto">
          <a:xfrm>
            <a:off x="4365104" y="2844918"/>
            <a:ext cx="304800" cy="4572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2E65"/>
                </a:solidFill>
                <a:latin typeface="Arial"/>
                <a:cs typeface="Arial"/>
              </a:rPr>
              <a:t>3</a:t>
            </a:r>
            <a:endParaRPr lang="zh-CN" altLang="en-US" sz="3600" b="1" kern="10" dirty="0">
              <a:solidFill>
                <a:srgbClr val="052E65"/>
              </a:solidFill>
              <a:latin typeface="Arial"/>
              <a:cs typeface="Arial"/>
            </a:endParaRPr>
          </a:p>
        </p:txBody>
      </p:sp>
      <p:sp>
        <p:nvSpPr>
          <p:cNvPr id="13" name="Rectangle 22"/>
          <p:cNvSpPr>
            <a:spLocks noChangeArrowheads="1"/>
          </p:cNvSpPr>
          <p:nvPr/>
        </p:nvSpPr>
        <p:spPr bwMode="auto">
          <a:xfrm>
            <a:off x="5004048" y="2825183"/>
            <a:ext cx="297180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en-US" altLang="zh-CN" sz="2000" b="1" dirty="0">
                <a:solidFill>
                  <a:srgbClr val="052E65"/>
                </a:solidFill>
                <a:latin typeface="微软雅黑" pitchFamily="34" charset="-122"/>
                <a:ea typeface="微软雅黑" pitchFamily="34" charset="-122"/>
              </a:rPr>
              <a:t>Classification</a:t>
            </a:r>
            <a:endParaRPr lang="zh-CN" altLang="en-US" sz="2000" b="1" dirty="0">
              <a:solidFill>
                <a:srgbClr val="052E65"/>
              </a:solidFill>
              <a:latin typeface="微软雅黑" pitchFamily="34" charset="-122"/>
              <a:ea typeface="微软雅黑" pitchFamily="34" charset="-122"/>
            </a:endParaRPr>
          </a:p>
        </p:txBody>
      </p:sp>
      <p:sp>
        <p:nvSpPr>
          <p:cNvPr id="11" name="WordArt 20">
            <a:extLst>
              <a:ext uri="{FF2B5EF4-FFF2-40B4-BE49-F238E27FC236}">
                <a16:creationId xmlns:a16="http://schemas.microsoft.com/office/drawing/2014/main" id="{8537756F-284F-ED3E-60CE-3F43B5B5B812}"/>
              </a:ext>
            </a:extLst>
          </p:cNvPr>
          <p:cNvSpPr>
            <a:spLocks noChangeArrowheads="1" noChangeShapeType="1" noTextEdit="1"/>
          </p:cNvSpPr>
          <p:nvPr/>
        </p:nvSpPr>
        <p:spPr bwMode="auto">
          <a:xfrm>
            <a:off x="4699248" y="3551061"/>
            <a:ext cx="304800" cy="4572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2E65"/>
                </a:solidFill>
                <a:latin typeface="Arial"/>
                <a:cs typeface="Arial"/>
              </a:rPr>
              <a:t>4</a:t>
            </a:r>
            <a:endParaRPr lang="zh-CN" altLang="en-US" sz="3600" b="1" kern="10" dirty="0">
              <a:solidFill>
                <a:srgbClr val="052E65"/>
              </a:solidFill>
              <a:latin typeface="Arial"/>
              <a:cs typeface="Arial"/>
            </a:endParaRPr>
          </a:p>
        </p:txBody>
      </p:sp>
      <p:sp>
        <p:nvSpPr>
          <p:cNvPr id="12" name="Rectangle 22">
            <a:extLst>
              <a:ext uri="{FF2B5EF4-FFF2-40B4-BE49-F238E27FC236}">
                <a16:creationId xmlns:a16="http://schemas.microsoft.com/office/drawing/2014/main" id="{D8F9F63D-4D38-6221-88FD-81B629AA14DC}"/>
              </a:ext>
            </a:extLst>
          </p:cNvPr>
          <p:cNvSpPr>
            <a:spLocks noChangeArrowheads="1"/>
          </p:cNvSpPr>
          <p:nvPr/>
        </p:nvSpPr>
        <p:spPr bwMode="auto">
          <a:xfrm>
            <a:off x="5426596" y="3561737"/>
            <a:ext cx="3717404"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fontAlgn="base" hangingPunct="1">
              <a:lnSpc>
                <a:spcPct val="120000"/>
              </a:lnSpc>
              <a:buClrTx/>
              <a:buSzTx/>
            </a:pPr>
            <a:r>
              <a:rPr lang="en-US" altLang="zh-CN" sz="2000" b="1" dirty="0">
                <a:solidFill>
                  <a:srgbClr val="052E65"/>
                </a:solidFill>
                <a:latin typeface="微软雅黑" pitchFamily="34" charset="-122"/>
                <a:ea typeface="微软雅黑" pitchFamily="34" charset="-122"/>
              </a:rPr>
              <a:t>Sentiment analysis </a:t>
            </a:r>
          </a:p>
          <a:p>
            <a:pPr algn="l" eaLnBrk="1" fontAlgn="base" hangingPunct="1">
              <a:lnSpc>
                <a:spcPct val="120000"/>
              </a:lnSpc>
              <a:buClrTx/>
              <a:buSzTx/>
            </a:pPr>
            <a:r>
              <a:rPr lang="en-US" altLang="zh-CN" sz="2000" b="1" dirty="0">
                <a:solidFill>
                  <a:srgbClr val="052E65"/>
                </a:solidFill>
                <a:latin typeface="微软雅黑" pitchFamily="34" charset="-122"/>
                <a:ea typeface="微软雅黑" pitchFamily="34" charset="-122"/>
              </a:rPr>
              <a:t>And stock price prediction</a:t>
            </a:r>
            <a:endParaRPr lang="zh-CN" altLang="en-US" sz="2000" b="1" dirty="0">
              <a:solidFill>
                <a:srgbClr val="052E65"/>
              </a:solidFill>
              <a:latin typeface="微软雅黑" pitchFamily="34" charset="-122"/>
              <a:ea typeface="微软雅黑" pitchFamily="34" charset="-122"/>
            </a:endParaRPr>
          </a:p>
        </p:txBody>
      </p:sp>
    </p:spTree>
    <p:extLst>
      <p:ext uri="{BB962C8B-B14F-4D97-AF65-F5344CB8AC3E}">
        <p14:creationId xmlns:p14="http://schemas.microsoft.com/office/powerpoint/2010/main" val="107646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Dimension Reduction Methods</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TextBox 6">
            <a:extLst>
              <a:ext uri="{FF2B5EF4-FFF2-40B4-BE49-F238E27FC236}">
                <a16:creationId xmlns:a16="http://schemas.microsoft.com/office/drawing/2014/main" id="{19E2F60F-8214-E24E-60A6-CD8408A2F5B4}"/>
              </a:ext>
            </a:extLst>
          </p:cNvPr>
          <p:cNvSpPr txBox="1"/>
          <p:nvPr/>
        </p:nvSpPr>
        <p:spPr>
          <a:xfrm>
            <a:off x="462355" y="1156068"/>
            <a:ext cx="737416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solidFill>
                  <a:srgbClr val="000000"/>
                </a:solidFill>
                <a:ea typeface="+mn-lt"/>
                <a:cs typeface="+mn-lt"/>
              </a:rPr>
              <a:t>Dictionary Learning:</a:t>
            </a:r>
            <a:r>
              <a:rPr lang="en-US" sz="1400">
                <a:solidFill>
                  <a:srgbClr val="000000"/>
                </a:solidFill>
                <a:latin typeface="system-ui"/>
                <a:cs typeface="Calibri"/>
              </a:rPr>
              <a:t> </a:t>
            </a:r>
            <a:r>
              <a:rPr lang="en-US" sz="1600">
                <a:solidFill>
                  <a:srgbClr val="000000"/>
                </a:solidFill>
                <a:ea typeface="+mn-lt"/>
                <a:cs typeface="+mn-lt"/>
              </a:rPr>
              <a:t>a technique used to represent data as a sparse linear combination of basic elements from a learned dictionary.</a:t>
            </a:r>
            <a:endParaRPr lang="en-US" sz="1600">
              <a:cs typeface="Calibri"/>
            </a:endParaRPr>
          </a:p>
          <a:p>
            <a:pPr algn="just"/>
            <a:r>
              <a:rPr lang="en-US" b="1" err="1">
                <a:solidFill>
                  <a:srgbClr val="000000"/>
                </a:solidFill>
                <a:ea typeface="+mn-lt"/>
                <a:cs typeface="+mn-lt"/>
              </a:rPr>
              <a:t>Umap</a:t>
            </a:r>
            <a:r>
              <a:rPr lang="en-US" sz="1000" b="1">
                <a:solidFill>
                  <a:srgbClr val="000000"/>
                </a:solidFill>
                <a:ea typeface="+mn-lt"/>
                <a:cs typeface="+mn-lt"/>
              </a:rPr>
              <a:t>:</a:t>
            </a:r>
            <a:r>
              <a:rPr lang="en-US" sz="1000">
                <a:solidFill>
                  <a:srgbClr val="000000"/>
                </a:solidFill>
                <a:ea typeface="+mn-lt"/>
                <a:cs typeface="+mn-lt"/>
              </a:rPr>
              <a:t>  </a:t>
            </a:r>
            <a:r>
              <a:rPr lang="en-US" sz="1400">
                <a:solidFill>
                  <a:srgbClr val="000000"/>
                </a:solidFill>
                <a:ea typeface="+mn-lt"/>
                <a:cs typeface="+mn-lt"/>
              </a:rPr>
              <a:t>a dimensionality reduction technique commonly used for visualizing high-dimensional data in a lower-dimensional space. </a:t>
            </a:r>
            <a:endParaRPr lang="en-US" sz="1400">
              <a:solidFill>
                <a:srgbClr val="000000"/>
              </a:solidFill>
              <a:cs typeface="Calibri"/>
            </a:endParaRPr>
          </a:p>
        </p:txBody>
      </p:sp>
      <p:pic>
        <p:nvPicPr>
          <p:cNvPr id="6" name="Picture 5" descr="A white sheet with black text&#10;&#10;Description automatically generated">
            <a:extLst>
              <a:ext uri="{FF2B5EF4-FFF2-40B4-BE49-F238E27FC236}">
                <a16:creationId xmlns:a16="http://schemas.microsoft.com/office/drawing/2014/main" id="{EA0A5332-5F2C-E83C-EA19-DCC462335E8A}"/>
              </a:ext>
            </a:extLst>
          </p:cNvPr>
          <p:cNvPicPr>
            <a:picLocks noChangeAspect="1"/>
          </p:cNvPicPr>
          <p:nvPr/>
        </p:nvPicPr>
        <p:blipFill>
          <a:blip r:embed="rId3"/>
          <a:stretch>
            <a:fillRect/>
          </a:stretch>
        </p:blipFill>
        <p:spPr>
          <a:xfrm>
            <a:off x="461346" y="3254960"/>
            <a:ext cx="3471855" cy="1200553"/>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F0226DC-199C-12BA-CB1A-355FCAE2EE65}"/>
              </a:ext>
            </a:extLst>
          </p:cNvPr>
          <p:cNvPicPr>
            <a:picLocks noChangeAspect="1"/>
          </p:cNvPicPr>
          <p:nvPr/>
        </p:nvPicPr>
        <p:blipFill>
          <a:blip r:embed="rId4"/>
          <a:stretch>
            <a:fillRect/>
          </a:stretch>
        </p:blipFill>
        <p:spPr>
          <a:xfrm>
            <a:off x="4309091" y="2625321"/>
            <a:ext cx="4572503" cy="2650836"/>
          </a:xfrm>
          <a:prstGeom prst="rect">
            <a:avLst/>
          </a:prstGeom>
        </p:spPr>
      </p:pic>
    </p:spTree>
    <p:extLst>
      <p:ext uri="{BB962C8B-B14F-4D97-AF65-F5344CB8AC3E}">
        <p14:creationId xmlns:p14="http://schemas.microsoft.com/office/powerpoint/2010/main" val="36352734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Clustering: clustering Methods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TextBox 4">
            <a:extLst>
              <a:ext uri="{FF2B5EF4-FFF2-40B4-BE49-F238E27FC236}">
                <a16:creationId xmlns:a16="http://schemas.microsoft.com/office/drawing/2014/main" id="{5E8895AA-49A2-6751-A447-CDE1028E1606}"/>
              </a:ext>
            </a:extLst>
          </p:cNvPr>
          <p:cNvSpPr txBox="1"/>
          <p:nvPr/>
        </p:nvSpPr>
        <p:spPr>
          <a:xfrm>
            <a:off x="435584" y="1427594"/>
            <a:ext cx="800137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ptos"/>
              </a:rPr>
              <a:t>HDBSCAN (Hierarchical Density-Based Spatial Clustering of Applications with Noise)</a:t>
            </a:r>
            <a:r>
              <a:rPr lang="en-US" sz="1600">
                <a:latin typeface="Aptos"/>
              </a:rPr>
              <a:t> </a:t>
            </a:r>
            <a:r>
              <a:rPr lang="en-US" sz="1600" err="1">
                <a:latin typeface="Aptos"/>
              </a:rPr>
              <a:t>ensity</a:t>
            </a:r>
            <a:r>
              <a:rPr lang="en-US" sz="1600">
                <a:latin typeface="Aptos"/>
              </a:rPr>
              <a:t>-based spatial clustering algorithm that automatically discovers the structure of the clusters in a dataset and does not require a predetermined number of clusters.</a:t>
            </a:r>
            <a:endParaRPr lang="en-US" sz="1600">
              <a:latin typeface="Calibri"/>
              <a:cs typeface="Calibri"/>
            </a:endParaRPr>
          </a:p>
          <a:p>
            <a:endParaRPr lang="en-US" sz="1600">
              <a:latin typeface="Aptos"/>
            </a:endParaRPr>
          </a:p>
          <a:p>
            <a:r>
              <a:rPr lang="en-US" sz="1600" b="1">
                <a:latin typeface="Aptos"/>
              </a:rPr>
              <a:t>HDBSCAN: </a:t>
            </a:r>
            <a:endParaRPr lang="en-US" sz="1600">
              <a:latin typeface="Calibri"/>
              <a:cs typeface="Calibri"/>
            </a:endParaRPr>
          </a:p>
          <a:p>
            <a:r>
              <a:rPr lang="en-US" sz="1600">
                <a:solidFill>
                  <a:srgbClr val="0070C0"/>
                </a:solidFill>
                <a:latin typeface="Aptos"/>
              </a:rPr>
              <a:t>noisy data and irregular shape clustering</a:t>
            </a:r>
            <a:endParaRPr lang="en-US" sz="1600">
              <a:solidFill>
                <a:srgbClr val="0070C0"/>
              </a:solidFill>
              <a:latin typeface="Calibri"/>
              <a:cs typeface="Calibri"/>
            </a:endParaRPr>
          </a:p>
          <a:p>
            <a:r>
              <a:rPr lang="en-US" sz="1600">
                <a:solidFill>
                  <a:srgbClr val="0070C0"/>
                </a:solidFill>
                <a:latin typeface="Aptos"/>
              </a:rPr>
              <a:t>higher tolerance for outliers</a:t>
            </a:r>
            <a:r>
              <a:rPr lang="en-US" sz="1600">
                <a:latin typeface="Aptos"/>
              </a:rPr>
              <a:t> </a:t>
            </a:r>
            <a:endParaRPr lang="en-US" sz="1600">
              <a:latin typeface="Calibri"/>
              <a:cs typeface="Calibri"/>
            </a:endParaRPr>
          </a:p>
          <a:p>
            <a:r>
              <a:rPr lang="en-US" sz="1600">
                <a:solidFill>
                  <a:srgbClr val="C00000"/>
                </a:solidFill>
                <a:latin typeface="Aptos"/>
              </a:rPr>
              <a:t>but will exclude outlier, affecting a certain applicability. </a:t>
            </a:r>
            <a:endParaRPr lang="en-US" sz="1600">
              <a:solidFill>
                <a:srgbClr val="C00000"/>
              </a:solidFill>
              <a:latin typeface="Aptos"/>
              <a:cs typeface="Calibri"/>
            </a:endParaRPr>
          </a:p>
        </p:txBody>
      </p:sp>
      <p:sp>
        <p:nvSpPr>
          <p:cNvPr id="9" name="TextBox 8">
            <a:extLst>
              <a:ext uri="{FF2B5EF4-FFF2-40B4-BE49-F238E27FC236}">
                <a16:creationId xmlns:a16="http://schemas.microsoft.com/office/drawing/2014/main" id="{902E57D7-3308-48E4-221B-5595C0063DB9}"/>
              </a:ext>
            </a:extLst>
          </p:cNvPr>
          <p:cNvSpPr txBox="1"/>
          <p:nvPr/>
        </p:nvSpPr>
        <p:spPr>
          <a:xfrm>
            <a:off x="436982" y="3709470"/>
            <a:ext cx="568019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K-means:</a:t>
            </a:r>
            <a:endParaRPr lang="en-US"/>
          </a:p>
          <a:p>
            <a:r>
              <a:rPr lang="en-US" sz="1600">
                <a:solidFill>
                  <a:srgbClr val="0070C0"/>
                </a:solidFill>
                <a:ea typeface="+mn-lt"/>
                <a:cs typeface="+mn-lt"/>
              </a:rPr>
              <a:t>computational efficiency </a:t>
            </a:r>
            <a:endParaRPr lang="en-US">
              <a:solidFill>
                <a:srgbClr val="0070C0"/>
              </a:solidFill>
              <a:ea typeface="+mn-lt"/>
              <a:cs typeface="+mn-lt"/>
            </a:endParaRPr>
          </a:p>
          <a:p>
            <a:r>
              <a:rPr lang="en-US" sz="1600">
                <a:solidFill>
                  <a:srgbClr val="0070C0"/>
                </a:solidFill>
                <a:ea typeface="+mn-lt"/>
                <a:cs typeface="+mn-lt"/>
              </a:rPr>
              <a:t>performs quite well on regular shape of clusters. </a:t>
            </a:r>
            <a:endParaRPr lang="en-US">
              <a:ea typeface="+mn-lt"/>
              <a:cs typeface="+mn-lt"/>
            </a:endParaRPr>
          </a:p>
          <a:p>
            <a:r>
              <a:rPr lang="en-US" sz="1600">
                <a:solidFill>
                  <a:srgbClr val="C00000"/>
                </a:solidFill>
                <a:ea typeface="+mn-lt"/>
                <a:cs typeface="+mn-lt"/>
              </a:rPr>
              <a:t>Less tolerance for noisy data</a:t>
            </a:r>
            <a:endParaRPr lang="en-US">
              <a:solidFill>
                <a:srgbClr val="C00000"/>
              </a:solidFill>
              <a:ea typeface="+mn-lt"/>
              <a:cs typeface="+mn-lt"/>
            </a:endParaRPr>
          </a:p>
          <a:p>
            <a:r>
              <a:rPr lang="en-US" sz="1600">
                <a:solidFill>
                  <a:srgbClr val="C00000"/>
                </a:solidFill>
                <a:ea typeface="+mn-lt"/>
                <a:cs typeface="+mn-lt"/>
              </a:rPr>
              <a:t> Also, the tolerance for outliers is low</a:t>
            </a:r>
            <a:r>
              <a:rPr lang="en-US" sz="1600">
                <a:ea typeface="+mn-lt"/>
                <a:cs typeface="+mn-lt"/>
              </a:rPr>
              <a:t>. </a:t>
            </a:r>
            <a:endParaRPr lang="en-US">
              <a:cs typeface="Calibri"/>
            </a:endParaRPr>
          </a:p>
          <a:p>
            <a:pPr algn="l"/>
            <a:endParaRPr lang="en-US">
              <a:cs typeface="Calibri"/>
            </a:endParaRPr>
          </a:p>
        </p:txBody>
      </p:sp>
      <p:pic>
        <p:nvPicPr>
          <p:cNvPr id="10" name="Picture 9" descr="A diagram of a diagram with circles and red x&#10;&#10;Description automatically generated">
            <a:extLst>
              <a:ext uri="{FF2B5EF4-FFF2-40B4-BE49-F238E27FC236}">
                <a16:creationId xmlns:a16="http://schemas.microsoft.com/office/drawing/2014/main" id="{E3A76345-D6CF-C5A2-8879-1A812E3A06B1}"/>
              </a:ext>
            </a:extLst>
          </p:cNvPr>
          <p:cNvPicPr>
            <a:picLocks noChangeAspect="1"/>
          </p:cNvPicPr>
          <p:nvPr/>
        </p:nvPicPr>
        <p:blipFill>
          <a:blip r:embed="rId3"/>
          <a:stretch>
            <a:fillRect/>
          </a:stretch>
        </p:blipFill>
        <p:spPr>
          <a:xfrm>
            <a:off x="5872468" y="3711885"/>
            <a:ext cx="2340543" cy="1714199"/>
          </a:xfrm>
          <a:prstGeom prst="rect">
            <a:avLst/>
          </a:prstGeom>
        </p:spPr>
      </p:pic>
      <p:pic>
        <p:nvPicPr>
          <p:cNvPr id="11" name="Picture 10" descr="A close-up of a map&#10;&#10;Description automatically generated">
            <a:extLst>
              <a:ext uri="{FF2B5EF4-FFF2-40B4-BE49-F238E27FC236}">
                <a16:creationId xmlns:a16="http://schemas.microsoft.com/office/drawing/2014/main" id="{ADE066A7-6ECB-B726-8D07-55C9FBA5C522}"/>
              </a:ext>
            </a:extLst>
          </p:cNvPr>
          <p:cNvPicPr>
            <a:picLocks noChangeAspect="1"/>
          </p:cNvPicPr>
          <p:nvPr/>
        </p:nvPicPr>
        <p:blipFill>
          <a:blip r:embed="rId4"/>
          <a:stretch>
            <a:fillRect/>
          </a:stretch>
        </p:blipFill>
        <p:spPr>
          <a:xfrm>
            <a:off x="5822199" y="2280329"/>
            <a:ext cx="2436054" cy="1159368"/>
          </a:xfrm>
          <a:prstGeom prst="rect">
            <a:avLst/>
          </a:prstGeom>
        </p:spPr>
      </p:pic>
    </p:spTree>
    <p:extLst>
      <p:ext uri="{BB962C8B-B14F-4D97-AF65-F5344CB8AC3E}">
        <p14:creationId xmlns:p14="http://schemas.microsoft.com/office/powerpoint/2010/main" val="1948291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Clustering: Number of clusters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TextBox 4">
            <a:extLst>
              <a:ext uri="{FF2B5EF4-FFF2-40B4-BE49-F238E27FC236}">
                <a16:creationId xmlns:a16="http://schemas.microsoft.com/office/drawing/2014/main" id="{5E8895AA-49A2-6751-A447-CDE1028E1606}"/>
              </a:ext>
            </a:extLst>
          </p:cNvPr>
          <p:cNvSpPr txBox="1"/>
          <p:nvPr/>
        </p:nvSpPr>
        <p:spPr>
          <a:xfrm>
            <a:off x="435584" y="1156169"/>
            <a:ext cx="800137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Aptos"/>
            </a:endParaRPr>
          </a:p>
          <a:p>
            <a:r>
              <a:rPr lang="en-US" sz="1600" b="1">
                <a:latin typeface="Aptos"/>
              </a:rPr>
              <a:t>elbow method</a:t>
            </a:r>
            <a:r>
              <a:rPr lang="en-US" sz="1100">
                <a:ea typeface="+mn-lt"/>
                <a:cs typeface="+mn-lt"/>
              </a:rPr>
              <a:t> </a:t>
            </a:r>
            <a:r>
              <a:rPr lang="en-US" sz="1600">
                <a:latin typeface="Aptos"/>
              </a:rPr>
              <a:t>is a commonly used technique to determine the optimal number of clusters in clustering algorithms.  We use the embeddings to analyze within-cluster sum of squares (WCSS). </a:t>
            </a:r>
          </a:p>
          <a:p>
            <a:endParaRPr lang="en-US" sz="1600">
              <a:solidFill>
                <a:srgbClr val="C00000"/>
              </a:solidFill>
              <a:latin typeface="Aptos"/>
              <a:cs typeface="Calibri"/>
            </a:endParaRPr>
          </a:p>
        </p:txBody>
      </p:sp>
      <p:pic>
        <p:nvPicPr>
          <p:cNvPr id="6" name="Picture 5" descr="图表, 折线图&#10;&#10;描述已自动生成">
            <a:extLst>
              <a:ext uri="{FF2B5EF4-FFF2-40B4-BE49-F238E27FC236}">
                <a16:creationId xmlns:a16="http://schemas.microsoft.com/office/drawing/2014/main" id="{79E192B2-97F4-C361-0F4D-B77ED128100E}"/>
              </a:ext>
            </a:extLst>
          </p:cNvPr>
          <p:cNvPicPr>
            <a:picLocks noChangeAspect="1"/>
          </p:cNvPicPr>
          <p:nvPr/>
        </p:nvPicPr>
        <p:blipFill>
          <a:blip r:embed="rId3"/>
          <a:stretch>
            <a:fillRect/>
          </a:stretch>
        </p:blipFill>
        <p:spPr>
          <a:xfrm>
            <a:off x="683914" y="2477317"/>
            <a:ext cx="3494225" cy="2690499"/>
          </a:xfrm>
          <a:prstGeom prst="rect">
            <a:avLst/>
          </a:prstGeom>
        </p:spPr>
      </p:pic>
      <p:sp>
        <p:nvSpPr>
          <p:cNvPr id="7" name="TextBox 6">
            <a:extLst>
              <a:ext uri="{FF2B5EF4-FFF2-40B4-BE49-F238E27FC236}">
                <a16:creationId xmlns:a16="http://schemas.microsoft.com/office/drawing/2014/main" id="{9F58B16F-0E8F-558E-B1D4-E4D58EBE68BC}"/>
              </a:ext>
            </a:extLst>
          </p:cNvPr>
          <p:cNvSpPr txBox="1"/>
          <p:nvPr/>
        </p:nvSpPr>
        <p:spPr>
          <a:xfrm>
            <a:off x="4572689" y="2563556"/>
            <a:ext cx="80013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Aptos"/>
            </a:endParaRPr>
          </a:p>
          <a:p>
            <a:r>
              <a:rPr lang="en-US" sz="1600" b="1">
                <a:latin typeface="Aptos"/>
              </a:rPr>
              <a:t>3 Settings</a:t>
            </a:r>
            <a:r>
              <a:rPr lang="en-US" sz="1600" b="1">
                <a:latin typeface="Aptos"/>
                <a:ea typeface="+mn-lt"/>
                <a:cs typeface="+mn-lt"/>
              </a:rPr>
              <a:t>:</a:t>
            </a:r>
            <a:r>
              <a:rPr lang="en-US" sz="1100">
                <a:ea typeface="+mn-lt"/>
                <a:cs typeface="+mn-lt"/>
              </a:rPr>
              <a:t> </a:t>
            </a:r>
            <a:endParaRPr lang="en-US" sz="1100">
              <a:latin typeface="Calibri"/>
              <a:cs typeface="Calibri"/>
            </a:endParaRPr>
          </a:p>
          <a:p>
            <a:endParaRPr lang="en-US" sz="1600">
              <a:latin typeface="Aptos"/>
              <a:cs typeface="Calibri"/>
            </a:endParaRPr>
          </a:p>
          <a:p>
            <a:r>
              <a:rPr lang="en-US" sz="1600">
                <a:latin typeface="Aptos"/>
                <a:cs typeface="Calibri"/>
              </a:rPr>
              <a:t>Small: 8</a:t>
            </a:r>
            <a:endParaRPr lang="en-US"/>
          </a:p>
          <a:p>
            <a:endParaRPr lang="en-US" sz="1600">
              <a:latin typeface="Aptos"/>
              <a:cs typeface="Calibri"/>
            </a:endParaRPr>
          </a:p>
          <a:p>
            <a:r>
              <a:rPr lang="en-US" sz="1600">
                <a:latin typeface="Aptos"/>
                <a:cs typeface="Calibri"/>
              </a:rPr>
              <a:t>Mid:  50</a:t>
            </a:r>
            <a:endParaRPr lang="en-US"/>
          </a:p>
          <a:p>
            <a:endParaRPr lang="en-US" sz="1600">
              <a:latin typeface="Aptos"/>
              <a:cs typeface="Calibri"/>
            </a:endParaRPr>
          </a:p>
          <a:p>
            <a:r>
              <a:rPr lang="en-US" sz="1600">
                <a:latin typeface="Aptos"/>
                <a:cs typeface="Calibri"/>
              </a:rPr>
              <a:t>Large: 800</a:t>
            </a:r>
          </a:p>
          <a:p>
            <a:endParaRPr lang="en-US" sz="1600">
              <a:solidFill>
                <a:srgbClr val="C00000"/>
              </a:solidFill>
              <a:latin typeface="Aptos"/>
              <a:cs typeface="Calibri"/>
            </a:endParaRPr>
          </a:p>
        </p:txBody>
      </p:sp>
      <p:sp>
        <p:nvSpPr>
          <p:cNvPr id="8" name="TextBox 7">
            <a:extLst>
              <a:ext uri="{FF2B5EF4-FFF2-40B4-BE49-F238E27FC236}">
                <a16:creationId xmlns:a16="http://schemas.microsoft.com/office/drawing/2014/main" id="{FCB59CF5-3007-404E-69EE-A99A5B38ED5E}"/>
              </a:ext>
            </a:extLst>
          </p:cNvPr>
          <p:cNvSpPr txBox="1"/>
          <p:nvPr/>
        </p:nvSpPr>
        <p:spPr>
          <a:xfrm>
            <a:off x="6361760" y="2563555"/>
            <a:ext cx="800137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Aptos"/>
            </a:endParaRPr>
          </a:p>
          <a:p>
            <a:r>
              <a:rPr lang="en-US" sz="1600" b="1">
                <a:latin typeface="Aptos"/>
              </a:rPr>
              <a:t>2 Types</a:t>
            </a:r>
            <a:r>
              <a:rPr lang="en-US" sz="1600" b="1">
                <a:latin typeface="Aptos"/>
                <a:ea typeface="+mn-lt"/>
                <a:cs typeface="+mn-lt"/>
              </a:rPr>
              <a:t>:</a:t>
            </a:r>
            <a:r>
              <a:rPr lang="en-US" sz="1100">
                <a:ea typeface="+mn-lt"/>
                <a:cs typeface="+mn-lt"/>
              </a:rPr>
              <a:t> </a:t>
            </a:r>
            <a:endParaRPr lang="en-US" sz="1100">
              <a:latin typeface="Calibri"/>
              <a:cs typeface="Calibri"/>
            </a:endParaRPr>
          </a:p>
          <a:p>
            <a:endParaRPr lang="en-US" sz="1600">
              <a:ea typeface="+mn-lt"/>
              <a:cs typeface="+mn-lt"/>
            </a:endParaRPr>
          </a:p>
          <a:p>
            <a:r>
              <a:rPr lang="en-US" sz="1600">
                <a:ea typeface="+mn-lt"/>
                <a:cs typeface="+mn-lt"/>
              </a:rPr>
              <a:t>Exhaustive  clustering</a:t>
            </a:r>
            <a:endParaRPr lang="en-US">
              <a:cs typeface="Calibri"/>
            </a:endParaRPr>
          </a:p>
          <a:p>
            <a:endParaRPr lang="en-US" sz="1600">
              <a:solidFill>
                <a:srgbClr val="000000"/>
              </a:solidFill>
              <a:latin typeface="Calibri"/>
              <a:cs typeface="Calibri"/>
            </a:endParaRPr>
          </a:p>
          <a:p>
            <a:r>
              <a:rPr lang="en-US" sz="1600">
                <a:solidFill>
                  <a:srgbClr val="000000"/>
                </a:solidFill>
                <a:latin typeface="Calibri"/>
                <a:cs typeface="Calibri"/>
              </a:rPr>
              <a:t>Partial clustering </a:t>
            </a:r>
          </a:p>
          <a:p>
            <a:endParaRPr lang="en-US" sz="1400">
              <a:solidFill>
                <a:srgbClr val="000000"/>
              </a:solidFill>
              <a:latin typeface="Calibri"/>
              <a:cs typeface="Calibri"/>
            </a:endParaRPr>
          </a:p>
          <a:p>
            <a:r>
              <a:rPr lang="en-US" sz="1400">
                <a:solidFill>
                  <a:srgbClr val="000000"/>
                </a:solidFill>
                <a:latin typeface="Calibri"/>
                <a:cs typeface="Calibri"/>
              </a:rPr>
              <a:t>（remove outlier and small clusters）</a:t>
            </a:r>
            <a:endParaRPr lang="en-US"/>
          </a:p>
          <a:p>
            <a:endParaRPr lang="en-US" sz="1600">
              <a:solidFill>
                <a:srgbClr val="C00000"/>
              </a:solidFill>
              <a:latin typeface="Aptos"/>
              <a:cs typeface="Calibri"/>
            </a:endParaRPr>
          </a:p>
        </p:txBody>
      </p:sp>
      <p:sp>
        <p:nvSpPr>
          <p:cNvPr id="12" name="Plus Sign 11">
            <a:extLst>
              <a:ext uri="{FF2B5EF4-FFF2-40B4-BE49-F238E27FC236}">
                <a16:creationId xmlns:a16="http://schemas.microsoft.com/office/drawing/2014/main" id="{476877EC-8217-492F-5A4F-39EC3EE2B76F}"/>
              </a:ext>
            </a:extLst>
          </p:cNvPr>
          <p:cNvSpPr/>
          <p:nvPr/>
        </p:nvSpPr>
        <p:spPr>
          <a:xfrm>
            <a:off x="5830589" y="3483284"/>
            <a:ext cx="402110" cy="412163"/>
          </a:xfrm>
          <a:prstGeom prst="math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219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Clustering: Results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 name="Picture 12" descr="A screenshot of a computer screen&#10;&#10;Description automatically generated">
            <a:extLst>
              <a:ext uri="{FF2B5EF4-FFF2-40B4-BE49-F238E27FC236}">
                <a16:creationId xmlns:a16="http://schemas.microsoft.com/office/drawing/2014/main" id="{600FC2BC-04BE-1A39-7379-1362AE7BB5DB}"/>
              </a:ext>
            </a:extLst>
          </p:cNvPr>
          <p:cNvPicPr>
            <a:picLocks noChangeAspect="1"/>
          </p:cNvPicPr>
          <p:nvPr/>
        </p:nvPicPr>
        <p:blipFill>
          <a:blip r:embed="rId3"/>
          <a:stretch>
            <a:fillRect/>
          </a:stretch>
        </p:blipFill>
        <p:spPr>
          <a:xfrm>
            <a:off x="679640" y="763663"/>
            <a:ext cx="7282023" cy="2554097"/>
          </a:xfrm>
          <a:prstGeom prst="rect">
            <a:avLst/>
          </a:prstGeom>
        </p:spPr>
      </p:pic>
      <p:pic>
        <p:nvPicPr>
          <p:cNvPr id="14" name="Picture 13">
            <a:extLst>
              <a:ext uri="{FF2B5EF4-FFF2-40B4-BE49-F238E27FC236}">
                <a16:creationId xmlns:a16="http://schemas.microsoft.com/office/drawing/2014/main" id="{85FD743C-4F40-57FC-3491-A59F5756CB45}"/>
              </a:ext>
            </a:extLst>
          </p:cNvPr>
          <p:cNvPicPr>
            <a:picLocks noChangeAspect="1"/>
          </p:cNvPicPr>
          <p:nvPr/>
        </p:nvPicPr>
        <p:blipFill>
          <a:blip r:embed="rId4"/>
          <a:stretch>
            <a:fillRect/>
          </a:stretch>
        </p:blipFill>
        <p:spPr>
          <a:xfrm>
            <a:off x="885747" y="3285728"/>
            <a:ext cx="7075918" cy="2430800"/>
          </a:xfrm>
          <a:prstGeom prst="rect">
            <a:avLst/>
          </a:prstGeom>
        </p:spPr>
      </p:pic>
    </p:spTree>
    <p:extLst>
      <p:ext uri="{BB962C8B-B14F-4D97-AF65-F5344CB8AC3E}">
        <p14:creationId xmlns:p14="http://schemas.microsoft.com/office/powerpoint/2010/main" val="36084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Clustering: Results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descr="A screenshot of a cell phone&#10;&#10;Description automatically generated">
            <a:extLst>
              <a:ext uri="{FF2B5EF4-FFF2-40B4-BE49-F238E27FC236}">
                <a16:creationId xmlns:a16="http://schemas.microsoft.com/office/drawing/2014/main" id="{0C2A6211-270F-53C5-3922-4E730311A537}"/>
              </a:ext>
            </a:extLst>
          </p:cNvPr>
          <p:cNvPicPr>
            <a:picLocks noChangeAspect="1"/>
          </p:cNvPicPr>
          <p:nvPr/>
        </p:nvPicPr>
        <p:blipFill>
          <a:blip r:embed="rId3"/>
          <a:stretch>
            <a:fillRect/>
          </a:stretch>
        </p:blipFill>
        <p:spPr>
          <a:xfrm>
            <a:off x="557608" y="1508961"/>
            <a:ext cx="7335308" cy="937568"/>
          </a:xfrm>
          <a:prstGeom prst="rect">
            <a:avLst/>
          </a:prstGeom>
        </p:spPr>
      </p:pic>
      <p:sp>
        <p:nvSpPr>
          <p:cNvPr id="6" name="TextBox 5">
            <a:extLst>
              <a:ext uri="{FF2B5EF4-FFF2-40B4-BE49-F238E27FC236}">
                <a16:creationId xmlns:a16="http://schemas.microsoft.com/office/drawing/2014/main" id="{10B51E81-BBB7-7AB2-E6CE-985E65037B50}"/>
              </a:ext>
            </a:extLst>
          </p:cNvPr>
          <p:cNvSpPr txBox="1"/>
          <p:nvPr/>
        </p:nvSpPr>
        <p:spPr>
          <a:xfrm>
            <a:off x="621581" y="2855087"/>
            <a:ext cx="72171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ptos"/>
              </a:rPr>
              <a:t>HDNSCAN</a:t>
            </a:r>
            <a:r>
              <a:rPr lang="en-US" sz="1600">
                <a:latin typeface="Aptos"/>
              </a:rPr>
              <a:t> </a:t>
            </a:r>
            <a:r>
              <a:rPr lang="en-US" sz="1600">
                <a:latin typeface="Aptos"/>
                <a:ea typeface="+mn-lt"/>
                <a:cs typeface="+mn-lt"/>
              </a:rPr>
              <a:t>shows </a:t>
            </a:r>
            <a:r>
              <a:rPr lang="en-US" sz="1600">
                <a:latin typeface="Aptos"/>
              </a:rPr>
              <a:t>better results than k means on large-scale clustering. </a:t>
            </a:r>
            <a:endParaRPr lang="en-US" sz="1600">
              <a:latin typeface="Calibri"/>
              <a:cs typeface="Calibri"/>
            </a:endParaRPr>
          </a:p>
          <a:p>
            <a:r>
              <a:rPr lang="en-US" sz="1600" b="1">
                <a:latin typeface="Aptos"/>
              </a:rPr>
              <a:t>k means</a:t>
            </a:r>
            <a:r>
              <a:rPr lang="en-US" sz="1600">
                <a:latin typeface="Aptos"/>
              </a:rPr>
              <a:t> method has relatively stable performance at different scales. </a:t>
            </a:r>
            <a:endParaRPr lang="en-US" sz="1600">
              <a:cs typeface="Calibri"/>
            </a:endParaRPr>
          </a:p>
        </p:txBody>
      </p:sp>
      <p:sp>
        <p:nvSpPr>
          <p:cNvPr id="7" name="TextBox 6">
            <a:extLst>
              <a:ext uri="{FF2B5EF4-FFF2-40B4-BE49-F238E27FC236}">
                <a16:creationId xmlns:a16="http://schemas.microsoft.com/office/drawing/2014/main" id="{50565FD6-E05F-DC27-7547-47C96F86E408}"/>
              </a:ext>
            </a:extLst>
          </p:cNvPr>
          <p:cNvSpPr txBox="1"/>
          <p:nvPr/>
        </p:nvSpPr>
        <p:spPr>
          <a:xfrm>
            <a:off x="998601" y="4272528"/>
            <a:ext cx="48645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Aptos"/>
            </a:endParaRPr>
          </a:p>
        </p:txBody>
      </p:sp>
      <p:sp>
        <p:nvSpPr>
          <p:cNvPr id="8" name="TextBox 7">
            <a:extLst>
              <a:ext uri="{FF2B5EF4-FFF2-40B4-BE49-F238E27FC236}">
                <a16:creationId xmlns:a16="http://schemas.microsoft.com/office/drawing/2014/main" id="{6A162F24-F8E1-1742-C3FE-70AB348E00A2}"/>
              </a:ext>
            </a:extLst>
          </p:cNvPr>
          <p:cNvSpPr txBox="1"/>
          <p:nvPr/>
        </p:nvSpPr>
        <p:spPr>
          <a:xfrm>
            <a:off x="683490" y="3674287"/>
            <a:ext cx="76907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Selection：</a:t>
            </a:r>
          </a:p>
          <a:p>
            <a:r>
              <a:rPr lang="en-US">
                <a:cs typeface="Calibri"/>
              </a:rPr>
              <a:t>8</a:t>
            </a:r>
            <a:r>
              <a:rPr lang="en-US">
                <a:solidFill>
                  <a:srgbClr val="0070C0"/>
                </a:solidFill>
                <a:cs typeface="Calibri"/>
              </a:rPr>
              <a:t>: k-means clustering.  </a:t>
            </a:r>
            <a:r>
              <a:rPr lang="en-US">
                <a:cs typeface="Calibri"/>
              </a:rPr>
              <a:t>50</a:t>
            </a:r>
            <a:r>
              <a:rPr lang="en-US">
                <a:solidFill>
                  <a:srgbClr val="0070C0"/>
                </a:solidFill>
                <a:cs typeface="Calibri"/>
              </a:rPr>
              <a:t>: 800-50 k-means.   </a:t>
            </a:r>
            <a:r>
              <a:rPr lang="en-US">
                <a:cs typeface="Calibri"/>
              </a:rPr>
              <a:t>800</a:t>
            </a:r>
            <a:r>
              <a:rPr lang="en-US">
                <a:solidFill>
                  <a:srgbClr val="0070C0"/>
                </a:solidFill>
                <a:cs typeface="Calibri"/>
              </a:rPr>
              <a:t>: HDNSCAN</a:t>
            </a:r>
          </a:p>
        </p:txBody>
      </p:sp>
    </p:spTree>
    <p:extLst>
      <p:ext uri="{BB962C8B-B14F-4D97-AF65-F5344CB8AC3E}">
        <p14:creationId xmlns:p14="http://schemas.microsoft.com/office/powerpoint/2010/main" val="720628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Topic Representation</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TextBox 9">
            <a:extLst>
              <a:ext uri="{FF2B5EF4-FFF2-40B4-BE49-F238E27FC236}">
                <a16:creationId xmlns:a16="http://schemas.microsoft.com/office/drawing/2014/main" id="{B76E0E8C-4CDE-2069-48AF-A2B18A1B57DC}"/>
              </a:ext>
            </a:extLst>
          </p:cNvPr>
          <p:cNvSpPr txBox="1"/>
          <p:nvPr/>
        </p:nvSpPr>
        <p:spPr>
          <a:xfrm>
            <a:off x="929812" y="1105804"/>
            <a:ext cx="65447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Topic top terms + weight</a:t>
            </a:r>
          </a:p>
          <a:p>
            <a:endParaRPr lang="en-US">
              <a:cs typeface="Calibri"/>
            </a:endParaRPr>
          </a:p>
          <a:p>
            <a:r>
              <a:rPr lang="en-US">
                <a:cs typeface="Calibri"/>
              </a:rPr>
              <a:t>summarized by topic modeling model </a:t>
            </a:r>
            <a:r>
              <a:rPr lang="en-US" err="1">
                <a:cs typeface="Calibri"/>
              </a:rPr>
              <a:t>KeyBART</a:t>
            </a:r>
          </a:p>
        </p:txBody>
      </p:sp>
      <p:pic>
        <p:nvPicPr>
          <p:cNvPr id="11" name="Picture 10" descr="A group of colorful bars with text&#10;&#10;Description automatically generated">
            <a:extLst>
              <a:ext uri="{FF2B5EF4-FFF2-40B4-BE49-F238E27FC236}">
                <a16:creationId xmlns:a16="http://schemas.microsoft.com/office/drawing/2014/main" id="{2119F463-D5E1-701F-9274-C9D5F69DB1BB}"/>
              </a:ext>
            </a:extLst>
          </p:cNvPr>
          <p:cNvPicPr>
            <a:picLocks noChangeAspect="1"/>
          </p:cNvPicPr>
          <p:nvPr/>
        </p:nvPicPr>
        <p:blipFill>
          <a:blip r:embed="rId3"/>
          <a:stretch>
            <a:fillRect/>
          </a:stretch>
        </p:blipFill>
        <p:spPr>
          <a:xfrm>
            <a:off x="929984" y="2411156"/>
            <a:ext cx="5967982" cy="2968584"/>
          </a:xfrm>
          <a:prstGeom prst="rect">
            <a:avLst/>
          </a:prstGeom>
        </p:spPr>
      </p:pic>
    </p:spTree>
    <p:extLst>
      <p:ext uri="{BB962C8B-B14F-4D97-AF65-F5344CB8AC3E}">
        <p14:creationId xmlns:p14="http://schemas.microsoft.com/office/powerpoint/2010/main" val="135266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Topic Representation: number of terms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descr="A graph with a red and black line&#10;&#10;Description automatically generated">
            <a:extLst>
              <a:ext uri="{FF2B5EF4-FFF2-40B4-BE49-F238E27FC236}">
                <a16:creationId xmlns:a16="http://schemas.microsoft.com/office/drawing/2014/main" id="{14D34A1B-C8C4-478F-D9AA-39935DE864FE}"/>
              </a:ext>
            </a:extLst>
          </p:cNvPr>
          <p:cNvPicPr>
            <a:picLocks noChangeAspect="1"/>
          </p:cNvPicPr>
          <p:nvPr/>
        </p:nvPicPr>
        <p:blipFill>
          <a:blip r:embed="rId3"/>
          <a:stretch>
            <a:fillRect/>
          </a:stretch>
        </p:blipFill>
        <p:spPr>
          <a:xfrm>
            <a:off x="1893144" y="2235485"/>
            <a:ext cx="5569848" cy="3480773"/>
          </a:xfrm>
          <a:prstGeom prst="rect">
            <a:avLst/>
          </a:prstGeom>
        </p:spPr>
      </p:pic>
      <p:sp>
        <p:nvSpPr>
          <p:cNvPr id="6" name="TextBox 5">
            <a:extLst>
              <a:ext uri="{FF2B5EF4-FFF2-40B4-BE49-F238E27FC236}">
                <a16:creationId xmlns:a16="http://schemas.microsoft.com/office/drawing/2014/main" id="{05CC0B89-BD8D-0890-755E-F7633D0E05CA}"/>
              </a:ext>
            </a:extLst>
          </p:cNvPr>
          <p:cNvSpPr txBox="1"/>
          <p:nvPr/>
        </p:nvSpPr>
        <p:spPr>
          <a:xfrm>
            <a:off x="556231" y="1065694"/>
            <a:ext cx="73780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ordVisi_MSFontService"/>
              </a:rPr>
              <a:t>semantic scores for each topic against the rank of the word</a:t>
            </a:r>
          </a:p>
          <a:p>
            <a:endParaRPr lang="en-US">
              <a:latin typeface="WordVisi_MSFontService"/>
            </a:endParaRPr>
          </a:p>
          <a:p>
            <a:r>
              <a:rPr lang="en-US">
                <a:latin typeface="WordVisi_MSFontService"/>
              </a:rPr>
              <a:t>Convergence: less importance for add words</a:t>
            </a:r>
          </a:p>
        </p:txBody>
      </p:sp>
    </p:spTree>
    <p:extLst>
      <p:ext uri="{BB962C8B-B14F-4D97-AF65-F5344CB8AC3E}">
        <p14:creationId xmlns:p14="http://schemas.microsoft.com/office/powerpoint/2010/main" val="539109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Topic Representation: relationship of topics</a:t>
            </a:r>
            <a:endParaRPr lang="en-US">
              <a:solidFill>
                <a:schemeClr val="tx2">
                  <a:lumMod val="75000"/>
                </a:schemeClr>
              </a:solidFill>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6">
            <a:extLst>
              <a:ext uri="{FF2B5EF4-FFF2-40B4-BE49-F238E27FC236}">
                <a16:creationId xmlns:a16="http://schemas.microsoft.com/office/drawing/2014/main" id="{2A5D9643-05D3-6703-A1C5-DF7273971B83}"/>
              </a:ext>
            </a:extLst>
          </p:cNvPr>
          <p:cNvPicPr>
            <a:picLocks noChangeAspect="1"/>
          </p:cNvPicPr>
          <p:nvPr/>
        </p:nvPicPr>
        <p:blipFill>
          <a:blip r:embed="rId3"/>
          <a:stretch>
            <a:fillRect/>
          </a:stretch>
        </p:blipFill>
        <p:spPr>
          <a:xfrm>
            <a:off x="4570386" y="1533047"/>
            <a:ext cx="4161511" cy="3945713"/>
          </a:xfrm>
          <a:prstGeom prst="rect">
            <a:avLst/>
          </a:prstGeom>
        </p:spPr>
      </p:pic>
      <p:pic>
        <p:nvPicPr>
          <p:cNvPr id="5" name="Picture 4">
            <a:extLst>
              <a:ext uri="{FF2B5EF4-FFF2-40B4-BE49-F238E27FC236}">
                <a16:creationId xmlns:a16="http://schemas.microsoft.com/office/drawing/2014/main" id="{58F6DD96-760C-8A70-02C5-EBDA02182A0A}"/>
              </a:ext>
            </a:extLst>
          </p:cNvPr>
          <p:cNvPicPr>
            <a:picLocks noChangeAspect="1"/>
          </p:cNvPicPr>
          <p:nvPr/>
        </p:nvPicPr>
        <p:blipFill>
          <a:blip r:embed="rId4"/>
          <a:stretch>
            <a:fillRect/>
          </a:stretch>
        </p:blipFill>
        <p:spPr>
          <a:xfrm>
            <a:off x="191526" y="1533046"/>
            <a:ext cx="3880797" cy="3870318"/>
          </a:xfrm>
          <a:prstGeom prst="rect">
            <a:avLst/>
          </a:prstGeom>
        </p:spPr>
      </p:pic>
    </p:spTree>
    <p:extLst>
      <p:ext uri="{BB962C8B-B14F-4D97-AF65-F5344CB8AC3E}">
        <p14:creationId xmlns:p14="http://schemas.microsoft.com/office/powerpoint/2010/main" val="7869145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Topic Representation: visual description</a:t>
            </a:r>
            <a:endParaRPr lang="en-US">
              <a:solidFill>
                <a:schemeClr val="tx2">
                  <a:lumMod val="75000"/>
                </a:schemeClr>
              </a:solidFill>
              <a:cs typeface="Calibri"/>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TextBox 5">
            <a:extLst>
              <a:ext uri="{FF2B5EF4-FFF2-40B4-BE49-F238E27FC236}">
                <a16:creationId xmlns:a16="http://schemas.microsoft.com/office/drawing/2014/main" id="{F97DA846-426C-ED7F-32E2-3C8532B686A8}"/>
              </a:ext>
            </a:extLst>
          </p:cNvPr>
          <p:cNvSpPr txBox="1"/>
          <p:nvPr/>
        </p:nvSpPr>
        <p:spPr>
          <a:xfrm>
            <a:off x="681904" y="1764361"/>
            <a:ext cx="790083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ptos"/>
              </a:rPr>
              <a:t>Prompt generated by </a:t>
            </a:r>
            <a:r>
              <a:rPr lang="en-US" b="1" err="1">
                <a:latin typeface="Aptos"/>
              </a:rPr>
              <a:t>gpt</a:t>
            </a:r>
            <a:r>
              <a:rPr lang="en-US" b="1">
                <a:latin typeface="Aptos"/>
              </a:rPr>
              <a:t> 4</a:t>
            </a:r>
            <a:r>
              <a:rPr lang="en-US" sz="1200" b="1">
                <a:latin typeface="Aptos"/>
              </a:rPr>
              <a:t>:</a:t>
            </a:r>
            <a:r>
              <a:rPr lang="en-US" sz="1200">
                <a:latin typeface="Aptos"/>
              </a:rPr>
              <a:t> </a:t>
            </a:r>
            <a:endParaRPr lang="en-US" sz="1400">
              <a:latin typeface="Calibri"/>
              <a:cs typeface="Calibri"/>
            </a:endParaRPr>
          </a:p>
          <a:p>
            <a:r>
              <a:rPr lang="en-US" sz="1200">
                <a:latin typeface="Aptos"/>
              </a:rPr>
              <a:t>Generate an image depicting a council meeting where the government is planning to fund a health boost. The mayor is present, discussing the rate of services, labor trade, and the budget. The group is considering changes due to the rise in the central housing market. Union teachers are on strike, and the minister is rejecting their demands. The school is filled with indigenous workers. The market election is a major concern for the industrial sector.</a:t>
            </a:r>
            <a:endParaRPr lang="en-US" sz="1200">
              <a:cs typeface="Calibri"/>
            </a:endParaRPr>
          </a:p>
        </p:txBody>
      </p:sp>
      <p:sp>
        <p:nvSpPr>
          <p:cNvPr id="8" name="TextBox 7">
            <a:extLst>
              <a:ext uri="{FF2B5EF4-FFF2-40B4-BE49-F238E27FC236}">
                <a16:creationId xmlns:a16="http://schemas.microsoft.com/office/drawing/2014/main" id="{A087CCFF-6847-59BE-A92A-5D5A6C243548}"/>
              </a:ext>
            </a:extLst>
          </p:cNvPr>
          <p:cNvSpPr txBox="1"/>
          <p:nvPr/>
        </p:nvSpPr>
        <p:spPr>
          <a:xfrm>
            <a:off x="681903" y="839507"/>
            <a:ext cx="6060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Top words</a:t>
            </a:r>
            <a:r>
              <a:rPr lang="en-US" sz="1200" b="1">
                <a:ea typeface="+mn-lt"/>
                <a:cs typeface="+mn-lt"/>
              </a:rPr>
              <a:t>:</a:t>
            </a:r>
            <a:endParaRPr lang="en-US"/>
          </a:p>
          <a:p>
            <a:r>
              <a:rPr lang="en-US" sz="1200">
                <a:latin typeface="Helvetica Neue"/>
              </a:rPr>
              <a:t>['council', 'govt', 'plan', 'fund', 'health', 'boost', 'mayor', 'rate', '</a:t>
            </a:r>
            <a:r>
              <a:rPr lang="en-US" sz="1200" err="1">
                <a:latin typeface="Helvetica Neue"/>
              </a:rPr>
              <a:t>servic</a:t>
            </a:r>
            <a:r>
              <a:rPr lang="en-US" sz="1200">
                <a:latin typeface="Helvetica Neue"/>
              </a:rPr>
              <a:t>', 'labor', 'trade', 'budget', '</a:t>
            </a:r>
            <a:r>
              <a:rPr lang="en-US" sz="1200" err="1">
                <a:latin typeface="Helvetica Neue"/>
              </a:rPr>
              <a:t>consid</a:t>
            </a:r>
            <a:r>
              <a:rPr lang="en-US" sz="1200">
                <a:latin typeface="Helvetica Neue"/>
              </a:rPr>
              <a:t>', '</a:t>
            </a:r>
            <a:r>
              <a:rPr lang="en-US" sz="1200" err="1">
                <a:latin typeface="Helvetica Neue"/>
              </a:rPr>
              <a:t>chang</a:t>
            </a:r>
            <a:r>
              <a:rPr lang="en-US" sz="1200">
                <a:latin typeface="Helvetica Neue"/>
              </a:rPr>
              <a:t>', 'group', 'rise', '</a:t>
            </a:r>
            <a:r>
              <a:rPr lang="en-US" sz="1200" err="1">
                <a:latin typeface="Helvetica Neue"/>
              </a:rPr>
              <a:t>centr</a:t>
            </a:r>
            <a:r>
              <a:rPr lang="en-US" sz="1200">
                <a:latin typeface="Helvetica Neue"/>
              </a:rPr>
              <a:t>', '</a:t>
            </a:r>
            <a:r>
              <a:rPr lang="en-US" sz="1200" err="1">
                <a:latin typeface="Helvetica Neue"/>
              </a:rPr>
              <a:t>hous</a:t>
            </a:r>
            <a:r>
              <a:rPr lang="en-US" sz="1200">
                <a:latin typeface="Helvetica Neue"/>
              </a:rPr>
              <a:t>', 'union', 'teacher', 'strike', '</a:t>
            </a:r>
            <a:r>
              <a:rPr lang="en-US" sz="1200" err="1">
                <a:latin typeface="Helvetica Neue"/>
              </a:rPr>
              <a:t>minist</a:t>
            </a:r>
            <a:r>
              <a:rPr lang="en-US" sz="1200">
                <a:latin typeface="Helvetica Neue"/>
              </a:rPr>
              <a:t>', 'reject', 'school', 'indigen', 'worker', 'market', 'elect', '</a:t>
            </a:r>
            <a:r>
              <a:rPr lang="en-US" sz="1200" err="1">
                <a:latin typeface="Helvetica Neue"/>
              </a:rPr>
              <a:t>industri</a:t>
            </a:r>
            <a:r>
              <a:rPr lang="en-US" sz="1200">
                <a:latin typeface="Helvetica Neue"/>
              </a:rPr>
              <a:t>', 'concern']</a:t>
            </a:r>
            <a:endParaRPr lang="en-US" sz="1200"/>
          </a:p>
        </p:txBody>
      </p:sp>
      <p:pic>
        <p:nvPicPr>
          <p:cNvPr id="9" name="Picture 8" descr="A group of people sitting at tables in a meeting&#10;&#10;Description automatically generated">
            <a:extLst>
              <a:ext uri="{FF2B5EF4-FFF2-40B4-BE49-F238E27FC236}">
                <a16:creationId xmlns:a16="http://schemas.microsoft.com/office/drawing/2014/main" id="{6F485DA7-8324-FC62-A1FF-EFBF164807DD}"/>
              </a:ext>
            </a:extLst>
          </p:cNvPr>
          <p:cNvPicPr>
            <a:picLocks noChangeAspect="1"/>
          </p:cNvPicPr>
          <p:nvPr/>
        </p:nvPicPr>
        <p:blipFill>
          <a:blip r:embed="rId3"/>
          <a:stretch>
            <a:fillRect/>
          </a:stretch>
        </p:blipFill>
        <p:spPr>
          <a:xfrm>
            <a:off x="779677" y="3236989"/>
            <a:ext cx="2292285" cy="2357378"/>
          </a:xfrm>
          <a:prstGeom prst="rect">
            <a:avLst/>
          </a:prstGeom>
        </p:spPr>
      </p:pic>
      <p:sp>
        <p:nvSpPr>
          <p:cNvPr id="10" name="TextBox 9">
            <a:extLst>
              <a:ext uri="{FF2B5EF4-FFF2-40B4-BE49-F238E27FC236}">
                <a16:creationId xmlns:a16="http://schemas.microsoft.com/office/drawing/2014/main" id="{7A719830-326C-AA48-58E3-C5B2010C0546}"/>
              </a:ext>
            </a:extLst>
          </p:cNvPr>
          <p:cNvSpPr txBox="1"/>
          <p:nvPr/>
        </p:nvSpPr>
        <p:spPr>
          <a:xfrm>
            <a:off x="686931" y="2870166"/>
            <a:ext cx="3889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ptos"/>
              </a:rPr>
              <a:t>Image generated by DALL-E3</a:t>
            </a:r>
          </a:p>
        </p:txBody>
      </p:sp>
      <p:sp>
        <p:nvSpPr>
          <p:cNvPr id="11" name="TextBox 10">
            <a:extLst>
              <a:ext uri="{FF2B5EF4-FFF2-40B4-BE49-F238E27FC236}">
                <a16:creationId xmlns:a16="http://schemas.microsoft.com/office/drawing/2014/main" id="{55D96214-B092-3609-4A8F-FC205756A4C2}"/>
              </a:ext>
            </a:extLst>
          </p:cNvPr>
          <p:cNvSpPr txBox="1"/>
          <p:nvPr/>
        </p:nvSpPr>
        <p:spPr>
          <a:xfrm>
            <a:off x="4346451" y="2855086"/>
            <a:ext cx="38893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ptos"/>
              </a:rPr>
              <a:t>Change to Stable Diffusion because security guardrail</a:t>
            </a:r>
            <a:endParaRPr lang="en-US" altLang="ja-JP" b="1" err="1">
              <a:latin typeface="Aptos"/>
              <a:ea typeface="ＭＳ Ｐゴシック"/>
            </a:endParaRPr>
          </a:p>
        </p:txBody>
      </p:sp>
      <p:pic>
        <p:nvPicPr>
          <p:cNvPr id="13" name="Picture 12" descr="A white background with black text&#10;&#10;Description automatically generated">
            <a:extLst>
              <a:ext uri="{FF2B5EF4-FFF2-40B4-BE49-F238E27FC236}">
                <a16:creationId xmlns:a16="http://schemas.microsoft.com/office/drawing/2014/main" id="{FA791472-D0E3-E0EF-21D3-AB32AAF1850A}"/>
              </a:ext>
            </a:extLst>
          </p:cNvPr>
          <p:cNvPicPr>
            <a:picLocks noChangeAspect="1"/>
          </p:cNvPicPr>
          <p:nvPr/>
        </p:nvPicPr>
        <p:blipFill>
          <a:blip r:embed="rId4"/>
          <a:stretch>
            <a:fillRect/>
          </a:stretch>
        </p:blipFill>
        <p:spPr>
          <a:xfrm>
            <a:off x="3710886" y="3913323"/>
            <a:ext cx="5507513" cy="1185663"/>
          </a:xfrm>
          <a:prstGeom prst="rect">
            <a:avLst/>
          </a:prstGeom>
        </p:spPr>
      </p:pic>
    </p:spTree>
    <p:extLst>
      <p:ext uri="{BB962C8B-B14F-4D97-AF65-F5344CB8AC3E}">
        <p14:creationId xmlns:p14="http://schemas.microsoft.com/office/powerpoint/2010/main" val="24100798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931463" y="434608"/>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Topic Representation: visual description</a:t>
            </a:r>
            <a:endParaRPr lang="en-US">
              <a:solidFill>
                <a:schemeClr val="tx2">
                  <a:lumMod val="75000"/>
                </a:schemeClr>
              </a:solidFill>
              <a:cs typeface="Calibri"/>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descr="A collage of images of people and military men&#10;&#10;Description automatically generated">
            <a:extLst>
              <a:ext uri="{FF2B5EF4-FFF2-40B4-BE49-F238E27FC236}">
                <a16:creationId xmlns:a16="http://schemas.microsoft.com/office/drawing/2014/main" id="{E065273D-2C06-B6AD-DD0E-23B5DE2E6868}"/>
              </a:ext>
            </a:extLst>
          </p:cNvPr>
          <p:cNvPicPr>
            <a:picLocks noChangeAspect="1"/>
          </p:cNvPicPr>
          <p:nvPr/>
        </p:nvPicPr>
        <p:blipFill>
          <a:blip r:embed="rId3"/>
          <a:stretch>
            <a:fillRect/>
          </a:stretch>
        </p:blipFill>
        <p:spPr>
          <a:xfrm>
            <a:off x="682313" y="1426991"/>
            <a:ext cx="3888523" cy="4122640"/>
          </a:xfrm>
          <a:prstGeom prst="rect">
            <a:avLst/>
          </a:prstGeom>
        </p:spPr>
      </p:pic>
      <p:pic>
        <p:nvPicPr>
          <p:cNvPr id="7" name="Picture 6" descr="A collage of images of people and animals&#10;&#10;Description automatically generated">
            <a:extLst>
              <a:ext uri="{FF2B5EF4-FFF2-40B4-BE49-F238E27FC236}">
                <a16:creationId xmlns:a16="http://schemas.microsoft.com/office/drawing/2014/main" id="{28A29A8B-082D-89FC-D247-7EAA8E69165A}"/>
              </a:ext>
            </a:extLst>
          </p:cNvPr>
          <p:cNvPicPr>
            <a:picLocks noChangeAspect="1"/>
          </p:cNvPicPr>
          <p:nvPr/>
        </p:nvPicPr>
        <p:blipFill>
          <a:blip r:embed="rId4"/>
          <a:stretch>
            <a:fillRect/>
          </a:stretch>
        </p:blipFill>
        <p:spPr>
          <a:xfrm>
            <a:off x="4570592" y="1442070"/>
            <a:ext cx="3873558" cy="4273432"/>
          </a:xfrm>
          <a:prstGeom prst="rect">
            <a:avLst/>
          </a:prstGeom>
        </p:spPr>
      </p:pic>
      <p:sp>
        <p:nvSpPr>
          <p:cNvPr id="12" name="TextBox 11">
            <a:extLst>
              <a:ext uri="{FF2B5EF4-FFF2-40B4-BE49-F238E27FC236}">
                <a16:creationId xmlns:a16="http://schemas.microsoft.com/office/drawing/2014/main" id="{404EA05D-808F-6E01-0C90-950E61F144DC}"/>
              </a:ext>
            </a:extLst>
          </p:cNvPr>
          <p:cNvSpPr txBox="1"/>
          <p:nvPr/>
        </p:nvSpPr>
        <p:spPr>
          <a:xfrm>
            <a:off x="1357124" y="1055540"/>
            <a:ext cx="70713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Visual description for topics from the 8 k-means clustering</a:t>
            </a:r>
            <a:endParaRPr lang="en-US" err="1"/>
          </a:p>
        </p:txBody>
      </p:sp>
    </p:spTree>
    <p:extLst>
      <p:ext uri="{BB962C8B-B14F-4D97-AF65-F5344CB8AC3E}">
        <p14:creationId xmlns:p14="http://schemas.microsoft.com/office/powerpoint/2010/main" val="18486649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a:off x="-4763" y="1129308"/>
            <a:ext cx="9163050" cy="2942175"/>
          </a:xfrm>
          <a:custGeom>
            <a:avLst/>
            <a:gdLst>
              <a:gd name="connsiteX0" fmla="*/ 0 w 12192000"/>
              <a:gd name="connsiteY0" fmla="*/ 0 h 2716400"/>
              <a:gd name="connsiteX1" fmla="*/ 12192000 w 12192000"/>
              <a:gd name="connsiteY1" fmla="*/ 0 h 2716400"/>
              <a:gd name="connsiteX2" fmla="*/ 12192000 w 12192000"/>
              <a:gd name="connsiteY2" fmla="*/ 2716400 h 2716400"/>
              <a:gd name="connsiteX3" fmla="*/ 0 w 12192000"/>
              <a:gd name="connsiteY3" fmla="*/ 2716400 h 2716400"/>
              <a:gd name="connsiteX4" fmla="*/ 0 w 12192000"/>
              <a:gd name="connsiteY4" fmla="*/ 0 h 2716400"/>
              <a:gd name="connsiteX0" fmla="*/ 0 w 12192000"/>
              <a:gd name="connsiteY0" fmla="*/ 0 h 3249800"/>
              <a:gd name="connsiteX1" fmla="*/ 12192000 w 12192000"/>
              <a:gd name="connsiteY1" fmla="*/ 533400 h 3249800"/>
              <a:gd name="connsiteX2" fmla="*/ 12192000 w 12192000"/>
              <a:gd name="connsiteY2" fmla="*/ 3249800 h 3249800"/>
              <a:gd name="connsiteX3" fmla="*/ 0 w 12192000"/>
              <a:gd name="connsiteY3" fmla="*/ 3249800 h 3249800"/>
              <a:gd name="connsiteX4" fmla="*/ 0 w 12192000"/>
              <a:gd name="connsiteY4" fmla="*/ 0 h 3249800"/>
              <a:gd name="connsiteX0" fmla="*/ 0 w 12192000"/>
              <a:gd name="connsiteY0" fmla="*/ 0 h 3249800"/>
              <a:gd name="connsiteX1" fmla="*/ 12192000 w 12192000"/>
              <a:gd name="connsiteY1" fmla="*/ 533400 h 3249800"/>
              <a:gd name="connsiteX2" fmla="*/ 12192000 w 12192000"/>
              <a:gd name="connsiteY2" fmla="*/ 3249800 h 3249800"/>
              <a:gd name="connsiteX3" fmla="*/ 19050 w 12192000"/>
              <a:gd name="connsiteY3" fmla="*/ 1687700 h 3249800"/>
              <a:gd name="connsiteX4" fmla="*/ 0 w 12192000"/>
              <a:gd name="connsiteY4" fmla="*/ 0 h 3249800"/>
              <a:gd name="connsiteX0" fmla="*/ 0 w 12230100"/>
              <a:gd name="connsiteY0" fmla="*/ 0 h 4583300"/>
              <a:gd name="connsiteX1" fmla="*/ 12192000 w 12230100"/>
              <a:gd name="connsiteY1" fmla="*/ 5334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30100"/>
              <a:gd name="connsiteY0" fmla="*/ 0 h 4583300"/>
              <a:gd name="connsiteX1" fmla="*/ 12211050 w 12230100"/>
              <a:gd name="connsiteY1" fmla="*/ 20193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3935600"/>
              <a:gd name="connsiteX1" fmla="*/ 12211050 w 12249150"/>
              <a:gd name="connsiteY1" fmla="*/ 18859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49150 w 12249150"/>
              <a:gd name="connsiteY1" fmla="*/ 14287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68200"/>
              <a:gd name="connsiteY0" fmla="*/ 0 h 3935600"/>
              <a:gd name="connsiteX1" fmla="*/ 12268200 w 12268200"/>
              <a:gd name="connsiteY1" fmla="*/ 1104900 h 3935600"/>
              <a:gd name="connsiteX2" fmla="*/ 12249150 w 12268200"/>
              <a:gd name="connsiteY2" fmla="*/ 3935600 h 3935600"/>
              <a:gd name="connsiteX3" fmla="*/ 19050 w 12268200"/>
              <a:gd name="connsiteY3" fmla="*/ 1554350 h 3935600"/>
              <a:gd name="connsiteX4" fmla="*/ 0 w 1226820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44450 w 12249150"/>
              <a:gd name="connsiteY3" fmla="*/ 1554350 h 3935600"/>
              <a:gd name="connsiteX4" fmla="*/ 0 w 12249150"/>
              <a:gd name="connsiteY4" fmla="*/ 0 h 3935600"/>
              <a:gd name="connsiteX0" fmla="*/ 0 w 12217400"/>
              <a:gd name="connsiteY0" fmla="*/ 0 h 3922900"/>
              <a:gd name="connsiteX1" fmla="*/ 12205970 w 12217400"/>
              <a:gd name="connsiteY1" fmla="*/ 1076960 h 3922900"/>
              <a:gd name="connsiteX2" fmla="*/ 12217400 w 12217400"/>
              <a:gd name="connsiteY2" fmla="*/ 3922900 h 3922900"/>
              <a:gd name="connsiteX3" fmla="*/ 12700 w 12217400"/>
              <a:gd name="connsiteY3" fmla="*/ 1541650 h 3922900"/>
              <a:gd name="connsiteX4" fmla="*/ 0 w 12217400"/>
              <a:gd name="connsiteY4" fmla="*/ 0 h 3922900"/>
              <a:gd name="connsiteX0" fmla="*/ 0 w 12217400"/>
              <a:gd name="connsiteY0" fmla="*/ 0 h 3922900"/>
              <a:gd name="connsiteX1" fmla="*/ 12205970 w 12217400"/>
              <a:gd name="connsiteY1" fmla="*/ 1076960 h 3922900"/>
              <a:gd name="connsiteX2" fmla="*/ 12217400 w 12217400"/>
              <a:gd name="connsiteY2" fmla="*/ 3922900 h 3922900"/>
              <a:gd name="connsiteX3" fmla="*/ 6350 w 12217400"/>
              <a:gd name="connsiteY3" fmla="*/ 1541650 h 3922900"/>
              <a:gd name="connsiteX4" fmla="*/ 0 w 12217400"/>
              <a:gd name="connsiteY4" fmla="*/ 0 h 392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3922900">
                <a:moveTo>
                  <a:pt x="0" y="0"/>
                </a:moveTo>
                <a:lnTo>
                  <a:pt x="12205970" y="1076960"/>
                </a:lnTo>
                <a:lnTo>
                  <a:pt x="12217400" y="3922900"/>
                </a:lnTo>
                <a:lnTo>
                  <a:pt x="6350" y="1541650"/>
                </a:lnTo>
                <a:cubicBezTo>
                  <a:pt x="4233" y="1027767"/>
                  <a:pt x="2117" y="513883"/>
                  <a:pt x="0" y="0"/>
                </a:cubicBezTo>
                <a:close/>
              </a:path>
            </a:pathLst>
          </a:custGeom>
          <a:solidFill>
            <a:schemeClr val="tx2">
              <a:lumMod val="75000"/>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 name="矩形 16"/>
          <p:cNvSpPr/>
          <p:nvPr/>
        </p:nvSpPr>
        <p:spPr>
          <a:xfrm>
            <a:off x="-6341" y="1259679"/>
            <a:ext cx="9150341" cy="1978844"/>
          </a:xfrm>
          <a:custGeom>
            <a:avLst/>
            <a:gdLst>
              <a:gd name="connsiteX0" fmla="*/ 0 w 12192305"/>
              <a:gd name="connsiteY0" fmla="*/ 0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0 w 12192305"/>
              <a:gd name="connsiteY4" fmla="*/ 0 h 1487838"/>
              <a:gd name="connsiteX0" fmla="*/ 15499 w 12192305"/>
              <a:gd name="connsiteY0" fmla="*/ 43395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15499 w 12192305"/>
              <a:gd name="connsiteY4" fmla="*/ 433952 h 1487838"/>
              <a:gd name="connsiteX0" fmla="*/ 7879 w 12192305"/>
              <a:gd name="connsiteY0" fmla="*/ 42633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7879 w 12192305"/>
              <a:gd name="connsiteY4" fmla="*/ 426332 h 1487838"/>
              <a:gd name="connsiteX0" fmla="*/ 361 w 12200027"/>
              <a:gd name="connsiteY0" fmla="*/ 42633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26332 h 1487838"/>
              <a:gd name="connsiteX0" fmla="*/ 361 w 12200027"/>
              <a:gd name="connsiteY0" fmla="*/ 43395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33952 h 1487838"/>
              <a:gd name="connsiteX0" fmla="*/ 790 w 12192836"/>
              <a:gd name="connsiteY0" fmla="*/ 426332 h 1487838"/>
              <a:gd name="connsiteX1" fmla="*/ 12192836 w 12192836"/>
              <a:gd name="connsiteY1" fmla="*/ 0 h 1487838"/>
              <a:gd name="connsiteX2" fmla="*/ 12192836 w 12192836"/>
              <a:gd name="connsiteY2" fmla="*/ 1487838 h 1487838"/>
              <a:gd name="connsiteX3" fmla="*/ 531 w 12192836"/>
              <a:gd name="connsiteY3" fmla="*/ 1487838 h 1487838"/>
              <a:gd name="connsiteX4" fmla="*/ 790 w 12192836"/>
              <a:gd name="connsiteY4" fmla="*/ 426332 h 1487838"/>
              <a:gd name="connsiteX0" fmla="*/ 790 w 12200456"/>
              <a:gd name="connsiteY0" fmla="*/ 1767452 h 2828958"/>
              <a:gd name="connsiteX1" fmla="*/ 12200456 w 12200456"/>
              <a:gd name="connsiteY1" fmla="*/ 0 h 2828958"/>
              <a:gd name="connsiteX2" fmla="*/ 12192836 w 12200456"/>
              <a:gd name="connsiteY2" fmla="*/ 282895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31257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445928 h 2828958"/>
              <a:gd name="connsiteX3" fmla="*/ 531 w 12200456"/>
              <a:gd name="connsiteY3" fmla="*/ 2828958 h 2828958"/>
              <a:gd name="connsiteX4" fmla="*/ 790 w 12200456"/>
              <a:gd name="connsiteY4" fmla="*/ 1767452 h 2828958"/>
              <a:gd name="connsiteX0" fmla="*/ 116 w 12199782"/>
              <a:gd name="connsiteY0" fmla="*/ 17674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767452 h 2619408"/>
              <a:gd name="connsiteX0" fmla="*/ 116 w 12199782"/>
              <a:gd name="connsiteY0" fmla="*/ 16150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615052 h 2619408"/>
              <a:gd name="connsiteX0" fmla="*/ 789 w 12200455"/>
              <a:gd name="connsiteY0" fmla="*/ 1615052 h 2638458"/>
              <a:gd name="connsiteX1" fmla="*/ 12200455 w 12200455"/>
              <a:gd name="connsiteY1" fmla="*/ 0 h 2638458"/>
              <a:gd name="connsiteX2" fmla="*/ 12200455 w 12200455"/>
              <a:gd name="connsiteY2" fmla="*/ 1445928 h 2638458"/>
              <a:gd name="connsiteX3" fmla="*/ 530 w 12200455"/>
              <a:gd name="connsiteY3" fmla="*/ 2638458 h 2638458"/>
              <a:gd name="connsiteX4" fmla="*/ 789 w 12200455"/>
              <a:gd name="connsiteY4" fmla="*/ 1615052 h 2638458"/>
              <a:gd name="connsiteX0" fmla="*/ 789 w 12200455"/>
              <a:gd name="connsiteY0" fmla="*/ 1615052 h 2638458"/>
              <a:gd name="connsiteX1" fmla="*/ 12200455 w 12200455"/>
              <a:gd name="connsiteY1" fmla="*/ 0 h 2638458"/>
              <a:gd name="connsiteX2" fmla="*/ 12200455 w 12200455"/>
              <a:gd name="connsiteY2" fmla="*/ 1792770 h 2638458"/>
              <a:gd name="connsiteX3" fmla="*/ 530 w 12200455"/>
              <a:gd name="connsiteY3" fmla="*/ 2638458 h 2638458"/>
              <a:gd name="connsiteX4" fmla="*/ 789 w 12200455"/>
              <a:gd name="connsiteY4" fmla="*/ 1615052 h 263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455" h="2638458">
                <a:moveTo>
                  <a:pt x="789" y="1615052"/>
                </a:moveTo>
                <a:lnTo>
                  <a:pt x="12200455" y="0"/>
                </a:lnTo>
                <a:lnTo>
                  <a:pt x="12200455" y="1792770"/>
                </a:lnTo>
                <a:lnTo>
                  <a:pt x="530" y="2638458"/>
                </a:lnTo>
                <a:cubicBezTo>
                  <a:pt x="3156" y="2284623"/>
                  <a:pt x="-1837" y="1968887"/>
                  <a:pt x="789" y="1615052"/>
                </a:cubicBezTo>
                <a:close/>
              </a:path>
            </a:pathLst>
          </a:custGeom>
          <a:solidFill>
            <a:schemeClr val="tx2">
              <a:lumMod val="50000"/>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矩形 13"/>
          <p:cNvSpPr/>
          <p:nvPr/>
        </p:nvSpPr>
        <p:spPr>
          <a:xfrm>
            <a:off x="-6340" y="1631106"/>
            <a:ext cx="9149944" cy="1235990"/>
          </a:xfrm>
          <a:custGeom>
            <a:avLst/>
            <a:gdLst>
              <a:gd name="connsiteX0" fmla="*/ 0 w 12192000"/>
              <a:gd name="connsiteY0" fmla="*/ 0 h 790413"/>
              <a:gd name="connsiteX1" fmla="*/ 12192000 w 12192000"/>
              <a:gd name="connsiteY1" fmla="*/ 0 h 790413"/>
              <a:gd name="connsiteX2" fmla="*/ 12192000 w 12192000"/>
              <a:gd name="connsiteY2" fmla="*/ 790413 h 790413"/>
              <a:gd name="connsiteX3" fmla="*/ 0 w 12192000"/>
              <a:gd name="connsiteY3" fmla="*/ 790413 h 790413"/>
              <a:gd name="connsiteX4" fmla="*/ 0 w 12192000"/>
              <a:gd name="connsiteY4" fmla="*/ 0 h 790413"/>
              <a:gd name="connsiteX0" fmla="*/ 0 w 12195175"/>
              <a:gd name="connsiteY0" fmla="*/ 609600 h 1400013"/>
              <a:gd name="connsiteX1" fmla="*/ 12195175 w 12195175"/>
              <a:gd name="connsiteY1" fmla="*/ 0 h 1400013"/>
              <a:gd name="connsiteX2" fmla="*/ 12192000 w 12195175"/>
              <a:gd name="connsiteY2" fmla="*/ 1400013 h 1400013"/>
              <a:gd name="connsiteX3" fmla="*/ 0 w 12195175"/>
              <a:gd name="connsiteY3" fmla="*/ 1400013 h 1400013"/>
              <a:gd name="connsiteX4" fmla="*/ 0 w 1219517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857573 h 1647986"/>
              <a:gd name="connsiteX1" fmla="*/ 12192000 w 12192305"/>
              <a:gd name="connsiteY1" fmla="*/ 0 h 1647986"/>
              <a:gd name="connsiteX2" fmla="*/ 12192000 w 12192305"/>
              <a:gd name="connsiteY2" fmla="*/ 1647986 h 1647986"/>
              <a:gd name="connsiteX3" fmla="*/ 0 w 12192305"/>
              <a:gd name="connsiteY3" fmla="*/ 1647986 h 1647986"/>
              <a:gd name="connsiteX4" fmla="*/ 0 w 12192305"/>
              <a:gd name="connsiteY4" fmla="*/ 857573 h 1647986"/>
              <a:gd name="connsiteX0" fmla="*/ 0 w 12199700"/>
              <a:gd name="connsiteY0" fmla="*/ 857573 h 1647986"/>
              <a:gd name="connsiteX1" fmla="*/ 12192000 w 12199700"/>
              <a:gd name="connsiteY1" fmla="*/ 0 h 1647986"/>
              <a:gd name="connsiteX2" fmla="*/ 12199620 w 12199700"/>
              <a:gd name="connsiteY2" fmla="*/ 1647986 h 1647986"/>
              <a:gd name="connsiteX3" fmla="*/ 0 w 12199700"/>
              <a:gd name="connsiteY3" fmla="*/ 1647986 h 1647986"/>
              <a:gd name="connsiteX4" fmla="*/ 0 w 12199700"/>
              <a:gd name="connsiteY4" fmla="*/ 857573 h 1647986"/>
              <a:gd name="connsiteX0" fmla="*/ 0 w 12199925"/>
              <a:gd name="connsiteY0" fmla="*/ 857573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0 w 12199925"/>
              <a:gd name="connsiteY4" fmla="*/ 857573 h 1647986"/>
              <a:gd name="connsiteX0" fmla="*/ 14515 w 12199925"/>
              <a:gd name="connsiteY0" fmla="*/ 567287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14515 w 12199925"/>
              <a:gd name="connsiteY4" fmla="*/ 567287 h 164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25" h="1647986">
                <a:moveTo>
                  <a:pt x="14515" y="567287"/>
                </a:moveTo>
                <a:lnTo>
                  <a:pt x="12199620" y="0"/>
                </a:lnTo>
                <a:cubicBezTo>
                  <a:pt x="12198562" y="466671"/>
                  <a:pt x="12200678" y="1181315"/>
                  <a:pt x="12199620" y="1647986"/>
                </a:cubicBezTo>
                <a:lnTo>
                  <a:pt x="0" y="1647986"/>
                </a:lnTo>
                <a:lnTo>
                  <a:pt x="14515" y="56728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文本框 1"/>
          <p:cNvSpPr txBox="1"/>
          <p:nvPr/>
        </p:nvSpPr>
        <p:spPr>
          <a:xfrm>
            <a:off x="2179831" y="1873085"/>
            <a:ext cx="4793861" cy="1177245"/>
          </a:xfrm>
          <a:prstGeom prst="rect">
            <a:avLst/>
          </a:prstGeom>
          <a:noFill/>
        </p:spPr>
        <p:txBody>
          <a:bodyPr wrap="square" lIns="68580" tIns="34290" rIns="68580" bIns="34290"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Data Understanding and Preprocessing</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307235" y="3774798"/>
            <a:ext cx="1457578" cy="1458966"/>
            <a:chOff x="307235" y="3561056"/>
            <a:chExt cx="1457578" cy="1458966"/>
          </a:xfrm>
        </p:grpSpPr>
        <p:sp>
          <p:nvSpPr>
            <p:cNvPr id="7" name="椭圆 1"/>
            <p:cNvSpPr>
              <a:spLocks noChangeArrowheads="1"/>
            </p:cNvSpPr>
            <p:nvPr/>
          </p:nvSpPr>
          <p:spPr bwMode="auto">
            <a:xfrm>
              <a:off x="307235" y="3561056"/>
              <a:ext cx="1457578" cy="1458966"/>
            </a:xfrm>
            <a:prstGeom prst="ellipse">
              <a:avLst/>
            </a:prstGeom>
            <a:solidFill>
              <a:schemeClr val="tx2">
                <a:lumMod val="75000"/>
              </a:schemeClr>
            </a:solidFill>
            <a:ln w="9525">
              <a:noFill/>
              <a:bevel/>
              <a:headEnd/>
              <a:tailEnd/>
            </a:ln>
          </p:spPr>
          <p:txBody>
            <a:bodyPr lIns="68589" tIns="34295" rIns="68589" bIns="34295" anchor="ctr"/>
            <a:lstStyle/>
            <a:p>
              <a:pPr algn="ctr" eaLnBrk="1" hangingPunct="1">
                <a:buFont typeface="Arial" pitchFamily="34" charset="0"/>
                <a:buNone/>
              </a:pPr>
              <a:endParaRPr lang="zh-CN" altLang="zh-CN">
                <a:latin typeface="宋体" pitchFamily="2" charset="-122"/>
                <a:sym typeface="宋体" pitchFamily="2" charset="-122"/>
              </a:endParaRPr>
            </a:p>
          </p:txBody>
        </p:sp>
        <p:sp>
          <p:nvSpPr>
            <p:cNvPr id="8" name="文本框 17"/>
            <p:cNvSpPr>
              <a:spLocks noChangeArrowheads="1"/>
            </p:cNvSpPr>
            <p:nvPr/>
          </p:nvSpPr>
          <p:spPr bwMode="auto">
            <a:xfrm>
              <a:off x="307235" y="4040466"/>
              <a:ext cx="1457578" cy="500147"/>
            </a:xfrm>
            <a:prstGeom prst="rect">
              <a:avLst/>
            </a:prstGeom>
            <a:noFill/>
            <a:ln w="9525">
              <a:noFill/>
              <a:miter lim="800000"/>
              <a:headEnd/>
              <a:tailEnd/>
            </a:ln>
          </p:spPr>
          <p:txBody>
            <a:bodyPr wrap="square" lIns="68589" tIns="34295" rIns="68589" bIns="34295">
              <a:spAutoFit/>
            </a:bodyPr>
            <a:lstStyle/>
            <a:p>
              <a:pPr algn="ctr" eaLnBrk="1" hangingPunct="1">
                <a:buFont typeface="Arial" pitchFamily="34" charset="0"/>
                <a:buNone/>
              </a:pPr>
              <a:r>
                <a:rPr lang="en-US" altLang="zh-CN" sz="2800" b="1" dirty="0">
                  <a:solidFill>
                    <a:schemeClr val="bg1"/>
                  </a:solidFill>
                  <a:latin typeface="Adobe Gothic Std B" pitchFamily="34" charset="-128"/>
                  <a:ea typeface="Adobe Gothic Std B" pitchFamily="34" charset="-128"/>
                </a:rPr>
                <a:t>PART  1</a:t>
              </a:r>
              <a:endParaRPr lang="zh-CN" sz="2800" dirty="0">
                <a:solidFill>
                  <a:schemeClr val="bg1"/>
                </a:solidFill>
                <a:latin typeface="Adobe Gothic Std B" pitchFamily="34" charset="-128"/>
              </a:endParaRPr>
            </a:p>
          </p:txBody>
        </p:sp>
      </p:grpSp>
    </p:spTree>
    <p:extLst>
      <p:ext uri="{BB962C8B-B14F-4D97-AF65-F5344CB8AC3E}">
        <p14:creationId xmlns:p14="http://schemas.microsoft.com/office/powerpoint/2010/main" val="149434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a:off x="-4763" y="1129308"/>
            <a:ext cx="9163050" cy="2942175"/>
          </a:xfrm>
          <a:custGeom>
            <a:avLst/>
            <a:gdLst>
              <a:gd name="connsiteX0" fmla="*/ 0 w 12192000"/>
              <a:gd name="connsiteY0" fmla="*/ 0 h 2716400"/>
              <a:gd name="connsiteX1" fmla="*/ 12192000 w 12192000"/>
              <a:gd name="connsiteY1" fmla="*/ 0 h 2716400"/>
              <a:gd name="connsiteX2" fmla="*/ 12192000 w 12192000"/>
              <a:gd name="connsiteY2" fmla="*/ 2716400 h 2716400"/>
              <a:gd name="connsiteX3" fmla="*/ 0 w 12192000"/>
              <a:gd name="connsiteY3" fmla="*/ 2716400 h 2716400"/>
              <a:gd name="connsiteX4" fmla="*/ 0 w 12192000"/>
              <a:gd name="connsiteY4" fmla="*/ 0 h 2716400"/>
              <a:gd name="connsiteX0" fmla="*/ 0 w 12192000"/>
              <a:gd name="connsiteY0" fmla="*/ 0 h 3249800"/>
              <a:gd name="connsiteX1" fmla="*/ 12192000 w 12192000"/>
              <a:gd name="connsiteY1" fmla="*/ 533400 h 3249800"/>
              <a:gd name="connsiteX2" fmla="*/ 12192000 w 12192000"/>
              <a:gd name="connsiteY2" fmla="*/ 3249800 h 3249800"/>
              <a:gd name="connsiteX3" fmla="*/ 0 w 12192000"/>
              <a:gd name="connsiteY3" fmla="*/ 3249800 h 3249800"/>
              <a:gd name="connsiteX4" fmla="*/ 0 w 12192000"/>
              <a:gd name="connsiteY4" fmla="*/ 0 h 3249800"/>
              <a:gd name="connsiteX0" fmla="*/ 0 w 12192000"/>
              <a:gd name="connsiteY0" fmla="*/ 0 h 3249800"/>
              <a:gd name="connsiteX1" fmla="*/ 12192000 w 12192000"/>
              <a:gd name="connsiteY1" fmla="*/ 533400 h 3249800"/>
              <a:gd name="connsiteX2" fmla="*/ 12192000 w 12192000"/>
              <a:gd name="connsiteY2" fmla="*/ 3249800 h 3249800"/>
              <a:gd name="connsiteX3" fmla="*/ 19050 w 12192000"/>
              <a:gd name="connsiteY3" fmla="*/ 1687700 h 3249800"/>
              <a:gd name="connsiteX4" fmla="*/ 0 w 12192000"/>
              <a:gd name="connsiteY4" fmla="*/ 0 h 3249800"/>
              <a:gd name="connsiteX0" fmla="*/ 0 w 12230100"/>
              <a:gd name="connsiteY0" fmla="*/ 0 h 4583300"/>
              <a:gd name="connsiteX1" fmla="*/ 12192000 w 12230100"/>
              <a:gd name="connsiteY1" fmla="*/ 5334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30100"/>
              <a:gd name="connsiteY0" fmla="*/ 0 h 4583300"/>
              <a:gd name="connsiteX1" fmla="*/ 12211050 w 12230100"/>
              <a:gd name="connsiteY1" fmla="*/ 20193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3935600"/>
              <a:gd name="connsiteX1" fmla="*/ 12211050 w 12249150"/>
              <a:gd name="connsiteY1" fmla="*/ 18859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49150 w 12249150"/>
              <a:gd name="connsiteY1" fmla="*/ 14287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68200"/>
              <a:gd name="connsiteY0" fmla="*/ 0 h 3935600"/>
              <a:gd name="connsiteX1" fmla="*/ 12268200 w 12268200"/>
              <a:gd name="connsiteY1" fmla="*/ 1104900 h 3935600"/>
              <a:gd name="connsiteX2" fmla="*/ 12249150 w 12268200"/>
              <a:gd name="connsiteY2" fmla="*/ 3935600 h 3935600"/>
              <a:gd name="connsiteX3" fmla="*/ 19050 w 12268200"/>
              <a:gd name="connsiteY3" fmla="*/ 1554350 h 3935600"/>
              <a:gd name="connsiteX4" fmla="*/ 0 w 1226820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44450 w 12249150"/>
              <a:gd name="connsiteY3" fmla="*/ 1554350 h 3935600"/>
              <a:gd name="connsiteX4" fmla="*/ 0 w 12249150"/>
              <a:gd name="connsiteY4" fmla="*/ 0 h 3935600"/>
              <a:gd name="connsiteX0" fmla="*/ 0 w 12217400"/>
              <a:gd name="connsiteY0" fmla="*/ 0 h 3922900"/>
              <a:gd name="connsiteX1" fmla="*/ 12205970 w 12217400"/>
              <a:gd name="connsiteY1" fmla="*/ 1076960 h 3922900"/>
              <a:gd name="connsiteX2" fmla="*/ 12217400 w 12217400"/>
              <a:gd name="connsiteY2" fmla="*/ 3922900 h 3922900"/>
              <a:gd name="connsiteX3" fmla="*/ 12700 w 12217400"/>
              <a:gd name="connsiteY3" fmla="*/ 1541650 h 3922900"/>
              <a:gd name="connsiteX4" fmla="*/ 0 w 12217400"/>
              <a:gd name="connsiteY4" fmla="*/ 0 h 3922900"/>
              <a:gd name="connsiteX0" fmla="*/ 0 w 12217400"/>
              <a:gd name="connsiteY0" fmla="*/ 0 h 3922900"/>
              <a:gd name="connsiteX1" fmla="*/ 12205970 w 12217400"/>
              <a:gd name="connsiteY1" fmla="*/ 1076960 h 3922900"/>
              <a:gd name="connsiteX2" fmla="*/ 12217400 w 12217400"/>
              <a:gd name="connsiteY2" fmla="*/ 3922900 h 3922900"/>
              <a:gd name="connsiteX3" fmla="*/ 6350 w 12217400"/>
              <a:gd name="connsiteY3" fmla="*/ 1541650 h 3922900"/>
              <a:gd name="connsiteX4" fmla="*/ 0 w 12217400"/>
              <a:gd name="connsiteY4" fmla="*/ 0 h 392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3922900">
                <a:moveTo>
                  <a:pt x="0" y="0"/>
                </a:moveTo>
                <a:lnTo>
                  <a:pt x="12205970" y="1076960"/>
                </a:lnTo>
                <a:lnTo>
                  <a:pt x="12217400" y="3922900"/>
                </a:lnTo>
                <a:lnTo>
                  <a:pt x="6350" y="1541650"/>
                </a:lnTo>
                <a:cubicBezTo>
                  <a:pt x="4233" y="1027767"/>
                  <a:pt x="2117" y="513883"/>
                  <a:pt x="0" y="0"/>
                </a:cubicBezTo>
                <a:close/>
              </a:path>
            </a:pathLst>
          </a:custGeom>
          <a:solidFill>
            <a:schemeClr val="tx2">
              <a:lumMod val="75000"/>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 name="矩形 16"/>
          <p:cNvSpPr/>
          <p:nvPr/>
        </p:nvSpPr>
        <p:spPr>
          <a:xfrm>
            <a:off x="-6341" y="1259679"/>
            <a:ext cx="9150341" cy="1978844"/>
          </a:xfrm>
          <a:custGeom>
            <a:avLst/>
            <a:gdLst>
              <a:gd name="connsiteX0" fmla="*/ 0 w 12192305"/>
              <a:gd name="connsiteY0" fmla="*/ 0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0 w 12192305"/>
              <a:gd name="connsiteY4" fmla="*/ 0 h 1487838"/>
              <a:gd name="connsiteX0" fmla="*/ 15499 w 12192305"/>
              <a:gd name="connsiteY0" fmla="*/ 43395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15499 w 12192305"/>
              <a:gd name="connsiteY4" fmla="*/ 433952 h 1487838"/>
              <a:gd name="connsiteX0" fmla="*/ 7879 w 12192305"/>
              <a:gd name="connsiteY0" fmla="*/ 42633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7879 w 12192305"/>
              <a:gd name="connsiteY4" fmla="*/ 426332 h 1487838"/>
              <a:gd name="connsiteX0" fmla="*/ 361 w 12200027"/>
              <a:gd name="connsiteY0" fmla="*/ 42633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26332 h 1487838"/>
              <a:gd name="connsiteX0" fmla="*/ 361 w 12200027"/>
              <a:gd name="connsiteY0" fmla="*/ 43395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33952 h 1487838"/>
              <a:gd name="connsiteX0" fmla="*/ 790 w 12192836"/>
              <a:gd name="connsiteY0" fmla="*/ 426332 h 1487838"/>
              <a:gd name="connsiteX1" fmla="*/ 12192836 w 12192836"/>
              <a:gd name="connsiteY1" fmla="*/ 0 h 1487838"/>
              <a:gd name="connsiteX2" fmla="*/ 12192836 w 12192836"/>
              <a:gd name="connsiteY2" fmla="*/ 1487838 h 1487838"/>
              <a:gd name="connsiteX3" fmla="*/ 531 w 12192836"/>
              <a:gd name="connsiteY3" fmla="*/ 1487838 h 1487838"/>
              <a:gd name="connsiteX4" fmla="*/ 790 w 12192836"/>
              <a:gd name="connsiteY4" fmla="*/ 426332 h 1487838"/>
              <a:gd name="connsiteX0" fmla="*/ 790 w 12200456"/>
              <a:gd name="connsiteY0" fmla="*/ 1767452 h 2828958"/>
              <a:gd name="connsiteX1" fmla="*/ 12200456 w 12200456"/>
              <a:gd name="connsiteY1" fmla="*/ 0 h 2828958"/>
              <a:gd name="connsiteX2" fmla="*/ 12192836 w 12200456"/>
              <a:gd name="connsiteY2" fmla="*/ 282895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31257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445928 h 2828958"/>
              <a:gd name="connsiteX3" fmla="*/ 531 w 12200456"/>
              <a:gd name="connsiteY3" fmla="*/ 2828958 h 2828958"/>
              <a:gd name="connsiteX4" fmla="*/ 790 w 12200456"/>
              <a:gd name="connsiteY4" fmla="*/ 1767452 h 2828958"/>
              <a:gd name="connsiteX0" fmla="*/ 116 w 12199782"/>
              <a:gd name="connsiteY0" fmla="*/ 17674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767452 h 2619408"/>
              <a:gd name="connsiteX0" fmla="*/ 116 w 12199782"/>
              <a:gd name="connsiteY0" fmla="*/ 16150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615052 h 2619408"/>
              <a:gd name="connsiteX0" fmla="*/ 789 w 12200455"/>
              <a:gd name="connsiteY0" fmla="*/ 1615052 h 2638458"/>
              <a:gd name="connsiteX1" fmla="*/ 12200455 w 12200455"/>
              <a:gd name="connsiteY1" fmla="*/ 0 h 2638458"/>
              <a:gd name="connsiteX2" fmla="*/ 12200455 w 12200455"/>
              <a:gd name="connsiteY2" fmla="*/ 1445928 h 2638458"/>
              <a:gd name="connsiteX3" fmla="*/ 530 w 12200455"/>
              <a:gd name="connsiteY3" fmla="*/ 2638458 h 2638458"/>
              <a:gd name="connsiteX4" fmla="*/ 789 w 12200455"/>
              <a:gd name="connsiteY4" fmla="*/ 1615052 h 2638458"/>
              <a:gd name="connsiteX0" fmla="*/ 789 w 12200455"/>
              <a:gd name="connsiteY0" fmla="*/ 1615052 h 2638458"/>
              <a:gd name="connsiteX1" fmla="*/ 12200455 w 12200455"/>
              <a:gd name="connsiteY1" fmla="*/ 0 h 2638458"/>
              <a:gd name="connsiteX2" fmla="*/ 12200455 w 12200455"/>
              <a:gd name="connsiteY2" fmla="*/ 1792770 h 2638458"/>
              <a:gd name="connsiteX3" fmla="*/ 530 w 12200455"/>
              <a:gd name="connsiteY3" fmla="*/ 2638458 h 2638458"/>
              <a:gd name="connsiteX4" fmla="*/ 789 w 12200455"/>
              <a:gd name="connsiteY4" fmla="*/ 1615052 h 263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455" h="2638458">
                <a:moveTo>
                  <a:pt x="789" y="1615052"/>
                </a:moveTo>
                <a:lnTo>
                  <a:pt x="12200455" y="0"/>
                </a:lnTo>
                <a:lnTo>
                  <a:pt x="12200455" y="1792770"/>
                </a:lnTo>
                <a:lnTo>
                  <a:pt x="530" y="2638458"/>
                </a:lnTo>
                <a:cubicBezTo>
                  <a:pt x="3156" y="2284623"/>
                  <a:pt x="-1837" y="1968887"/>
                  <a:pt x="789" y="1615052"/>
                </a:cubicBezTo>
                <a:close/>
              </a:path>
            </a:pathLst>
          </a:custGeom>
          <a:solidFill>
            <a:schemeClr val="tx2">
              <a:lumMod val="50000"/>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矩形 13"/>
          <p:cNvSpPr/>
          <p:nvPr/>
        </p:nvSpPr>
        <p:spPr>
          <a:xfrm>
            <a:off x="-6340" y="1631106"/>
            <a:ext cx="9149944" cy="1235990"/>
          </a:xfrm>
          <a:custGeom>
            <a:avLst/>
            <a:gdLst>
              <a:gd name="connsiteX0" fmla="*/ 0 w 12192000"/>
              <a:gd name="connsiteY0" fmla="*/ 0 h 790413"/>
              <a:gd name="connsiteX1" fmla="*/ 12192000 w 12192000"/>
              <a:gd name="connsiteY1" fmla="*/ 0 h 790413"/>
              <a:gd name="connsiteX2" fmla="*/ 12192000 w 12192000"/>
              <a:gd name="connsiteY2" fmla="*/ 790413 h 790413"/>
              <a:gd name="connsiteX3" fmla="*/ 0 w 12192000"/>
              <a:gd name="connsiteY3" fmla="*/ 790413 h 790413"/>
              <a:gd name="connsiteX4" fmla="*/ 0 w 12192000"/>
              <a:gd name="connsiteY4" fmla="*/ 0 h 790413"/>
              <a:gd name="connsiteX0" fmla="*/ 0 w 12195175"/>
              <a:gd name="connsiteY0" fmla="*/ 609600 h 1400013"/>
              <a:gd name="connsiteX1" fmla="*/ 12195175 w 12195175"/>
              <a:gd name="connsiteY1" fmla="*/ 0 h 1400013"/>
              <a:gd name="connsiteX2" fmla="*/ 12192000 w 12195175"/>
              <a:gd name="connsiteY2" fmla="*/ 1400013 h 1400013"/>
              <a:gd name="connsiteX3" fmla="*/ 0 w 12195175"/>
              <a:gd name="connsiteY3" fmla="*/ 1400013 h 1400013"/>
              <a:gd name="connsiteX4" fmla="*/ 0 w 1219517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857573 h 1647986"/>
              <a:gd name="connsiteX1" fmla="*/ 12192000 w 12192305"/>
              <a:gd name="connsiteY1" fmla="*/ 0 h 1647986"/>
              <a:gd name="connsiteX2" fmla="*/ 12192000 w 12192305"/>
              <a:gd name="connsiteY2" fmla="*/ 1647986 h 1647986"/>
              <a:gd name="connsiteX3" fmla="*/ 0 w 12192305"/>
              <a:gd name="connsiteY3" fmla="*/ 1647986 h 1647986"/>
              <a:gd name="connsiteX4" fmla="*/ 0 w 12192305"/>
              <a:gd name="connsiteY4" fmla="*/ 857573 h 1647986"/>
              <a:gd name="connsiteX0" fmla="*/ 0 w 12199700"/>
              <a:gd name="connsiteY0" fmla="*/ 857573 h 1647986"/>
              <a:gd name="connsiteX1" fmla="*/ 12192000 w 12199700"/>
              <a:gd name="connsiteY1" fmla="*/ 0 h 1647986"/>
              <a:gd name="connsiteX2" fmla="*/ 12199620 w 12199700"/>
              <a:gd name="connsiteY2" fmla="*/ 1647986 h 1647986"/>
              <a:gd name="connsiteX3" fmla="*/ 0 w 12199700"/>
              <a:gd name="connsiteY3" fmla="*/ 1647986 h 1647986"/>
              <a:gd name="connsiteX4" fmla="*/ 0 w 12199700"/>
              <a:gd name="connsiteY4" fmla="*/ 857573 h 1647986"/>
              <a:gd name="connsiteX0" fmla="*/ 0 w 12199925"/>
              <a:gd name="connsiteY0" fmla="*/ 857573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0 w 12199925"/>
              <a:gd name="connsiteY4" fmla="*/ 857573 h 1647986"/>
              <a:gd name="connsiteX0" fmla="*/ 14515 w 12199925"/>
              <a:gd name="connsiteY0" fmla="*/ 567287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14515 w 12199925"/>
              <a:gd name="connsiteY4" fmla="*/ 567287 h 164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25" h="1647986">
                <a:moveTo>
                  <a:pt x="14515" y="567287"/>
                </a:moveTo>
                <a:lnTo>
                  <a:pt x="12199620" y="0"/>
                </a:lnTo>
                <a:cubicBezTo>
                  <a:pt x="12198562" y="466671"/>
                  <a:pt x="12200678" y="1181315"/>
                  <a:pt x="12199620" y="1647986"/>
                </a:cubicBezTo>
                <a:lnTo>
                  <a:pt x="0" y="1647986"/>
                </a:lnTo>
                <a:lnTo>
                  <a:pt x="14515" y="56728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文本框 1"/>
          <p:cNvSpPr txBox="1"/>
          <p:nvPr/>
        </p:nvSpPr>
        <p:spPr>
          <a:xfrm>
            <a:off x="2171701" y="2069482"/>
            <a:ext cx="4793861" cy="623248"/>
          </a:xfrm>
          <a:prstGeom prst="rect">
            <a:avLst/>
          </a:prstGeom>
          <a:noFill/>
        </p:spPr>
        <p:txBody>
          <a:bodyPr wrap="square" lIns="68580" tIns="34290" rIns="68580" bIns="34290"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Classification</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307235" y="3774798"/>
            <a:ext cx="1457578" cy="1458966"/>
            <a:chOff x="307235" y="3561056"/>
            <a:chExt cx="1457578" cy="1458966"/>
          </a:xfrm>
        </p:grpSpPr>
        <p:sp>
          <p:nvSpPr>
            <p:cNvPr id="7" name="椭圆 1"/>
            <p:cNvSpPr>
              <a:spLocks noChangeArrowheads="1"/>
            </p:cNvSpPr>
            <p:nvPr/>
          </p:nvSpPr>
          <p:spPr bwMode="auto">
            <a:xfrm>
              <a:off x="307235" y="3561056"/>
              <a:ext cx="1457578" cy="1458966"/>
            </a:xfrm>
            <a:prstGeom prst="ellipse">
              <a:avLst/>
            </a:prstGeom>
            <a:solidFill>
              <a:schemeClr val="tx2">
                <a:lumMod val="75000"/>
              </a:schemeClr>
            </a:solidFill>
            <a:ln w="9525">
              <a:noFill/>
              <a:bevel/>
              <a:headEnd/>
              <a:tailEnd/>
            </a:ln>
          </p:spPr>
          <p:txBody>
            <a:bodyPr lIns="68589" tIns="34295" rIns="68589" bIns="34295" anchor="ctr"/>
            <a:lstStyle/>
            <a:p>
              <a:pPr algn="ctr" eaLnBrk="1" hangingPunct="1">
                <a:buFont typeface="Arial" pitchFamily="34" charset="0"/>
                <a:buNone/>
              </a:pPr>
              <a:endParaRPr lang="zh-CN" altLang="zh-CN">
                <a:latin typeface="宋体" pitchFamily="2" charset="-122"/>
                <a:sym typeface="宋体" pitchFamily="2" charset="-122"/>
              </a:endParaRPr>
            </a:p>
          </p:txBody>
        </p:sp>
        <p:sp>
          <p:nvSpPr>
            <p:cNvPr id="8" name="文本框 17"/>
            <p:cNvSpPr>
              <a:spLocks noChangeArrowheads="1"/>
            </p:cNvSpPr>
            <p:nvPr/>
          </p:nvSpPr>
          <p:spPr bwMode="auto">
            <a:xfrm>
              <a:off x="307235" y="4040466"/>
              <a:ext cx="1457578" cy="500147"/>
            </a:xfrm>
            <a:prstGeom prst="rect">
              <a:avLst/>
            </a:prstGeom>
            <a:noFill/>
            <a:ln w="9525">
              <a:noFill/>
              <a:miter lim="800000"/>
              <a:headEnd/>
              <a:tailEnd/>
            </a:ln>
          </p:spPr>
          <p:txBody>
            <a:bodyPr wrap="square" lIns="68589" tIns="34295" rIns="68589" bIns="34295">
              <a:spAutoFit/>
            </a:bodyPr>
            <a:lstStyle/>
            <a:p>
              <a:pPr algn="ctr" eaLnBrk="1" hangingPunct="1">
                <a:buFont typeface="Arial" pitchFamily="34" charset="0"/>
                <a:buNone/>
              </a:pPr>
              <a:r>
                <a:rPr lang="en-US" altLang="zh-CN" sz="2800" b="1" dirty="0">
                  <a:solidFill>
                    <a:schemeClr val="bg1"/>
                  </a:solidFill>
                  <a:latin typeface="Adobe Gothic Std B" pitchFamily="34" charset="-128"/>
                  <a:ea typeface="Adobe Gothic Std B" pitchFamily="34" charset="-128"/>
                </a:rPr>
                <a:t>PART  3</a:t>
              </a:r>
              <a:endParaRPr lang="zh-CN" sz="2800" dirty="0">
                <a:solidFill>
                  <a:schemeClr val="bg1"/>
                </a:solidFill>
                <a:latin typeface="Adobe Gothic Std B" pitchFamily="34" charset="-128"/>
              </a:endParaRPr>
            </a:p>
          </p:txBody>
        </p:sp>
      </p:grpSp>
    </p:spTree>
    <p:extLst>
      <p:ext uri="{BB962C8B-B14F-4D97-AF65-F5344CB8AC3E}">
        <p14:creationId xmlns:p14="http://schemas.microsoft.com/office/powerpoint/2010/main" val="13193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8">
            <a:extLst>
              <a:ext uri="{FF2B5EF4-FFF2-40B4-BE49-F238E27FC236}">
                <a16:creationId xmlns:a16="http://schemas.microsoft.com/office/drawing/2014/main" id="{BAD7D3B9-FDDB-DFBC-E3BD-5F317271087B}"/>
              </a:ext>
            </a:extLst>
          </p:cNvPr>
          <p:cNvSpPr txBox="1"/>
          <p:nvPr/>
        </p:nvSpPr>
        <p:spPr>
          <a:xfrm>
            <a:off x="1161215" y="4201876"/>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Structure of XLNET</a:t>
            </a:r>
          </a:p>
        </p:txBody>
      </p:sp>
      <p:sp>
        <p:nvSpPr>
          <p:cNvPr id="13" name="TextBox 12">
            <a:extLst>
              <a:ext uri="{FF2B5EF4-FFF2-40B4-BE49-F238E27FC236}">
                <a16:creationId xmlns:a16="http://schemas.microsoft.com/office/drawing/2014/main" id="{ACB1ED4B-F5BD-EEEC-979A-EB3B14B86C11}"/>
              </a:ext>
            </a:extLst>
          </p:cNvPr>
          <p:cNvSpPr txBox="1"/>
          <p:nvPr/>
        </p:nvSpPr>
        <p:spPr>
          <a:xfrm>
            <a:off x="5496280" y="20397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Loglikelihood optimization</a:t>
            </a:r>
          </a:p>
        </p:txBody>
      </p:sp>
      <p:pic>
        <p:nvPicPr>
          <p:cNvPr id="6" name="Picture 5" descr="A diagram of a network&#10;&#10;Description automatically generated">
            <a:extLst>
              <a:ext uri="{FF2B5EF4-FFF2-40B4-BE49-F238E27FC236}">
                <a16:creationId xmlns:a16="http://schemas.microsoft.com/office/drawing/2014/main" id="{2FF7883E-5CB3-52F3-9C1A-57E8242820F5}"/>
              </a:ext>
            </a:extLst>
          </p:cNvPr>
          <p:cNvPicPr>
            <a:picLocks noChangeAspect="1"/>
          </p:cNvPicPr>
          <p:nvPr/>
        </p:nvPicPr>
        <p:blipFill>
          <a:blip r:embed="rId3"/>
          <a:stretch>
            <a:fillRect/>
          </a:stretch>
        </p:blipFill>
        <p:spPr>
          <a:xfrm>
            <a:off x="165274" y="1761535"/>
            <a:ext cx="4540023" cy="2278139"/>
          </a:xfrm>
          <a:prstGeom prst="rect">
            <a:avLst/>
          </a:prstGeom>
        </p:spPr>
      </p:pic>
      <p:pic>
        <p:nvPicPr>
          <p:cNvPr id="7" name="Picture 6" descr="A black and white math symbol&#10;&#10;Description automatically generated">
            <a:extLst>
              <a:ext uri="{FF2B5EF4-FFF2-40B4-BE49-F238E27FC236}">
                <a16:creationId xmlns:a16="http://schemas.microsoft.com/office/drawing/2014/main" id="{46D4CDA6-987F-5A6A-951F-8F5B8EEB75AD}"/>
              </a:ext>
            </a:extLst>
          </p:cNvPr>
          <p:cNvPicPr>
            <a:picLocks noChangeAspect="1"/>
          </p:cNvPicPr>
          <p:nvPr/>
        </p:nvPicPr>
        <p:blipFill>
          <a:blip r:embed="rId4"/>
          <a:stretch>
            <a:fillRect/>
          </a:stretch>
        </p:blipFill>
        <p:spPr>
          <a:xfrm>
            <a:off x="5121568" y="1245995"/>
            <a:ext cx="3275612" cy="859424"/>
          </a:xfrm>
          <a:prstGeom prst="rect">
            <a:avLst/>
          </a:prstGeom>
        </p:spPr>
      </p:pic>
      <p:sp>
        <p:nvSpPr>
          <p:cNvPr id="15" name="TextBox 14">
            <a:extLst>
              <a:ext uri="{FF2B5EF4-FFF2-40B4-BE49-F238E27FC236}">
                <a16:creationId xmlns:a16="http://schemas.microsoft.com/office/drawing/2014/main" id="{5D94C6C5-EBEA-AC21-B8AD-B792E3C45FD5}"/>
              </a:ext>
            </a:extLst>
          </p:cNvPr>
          <p:cNvSpPr txBox="1">
            <a:spLocks noChangeArrowheads="1"/>
          </p:cNvSpPr>
          <p:nvPr/>
        </p:nvSpPr>
        <p:spPr bwMode="auto">
          <a:xfrm>
            <a:off x="1011894" y="389371"/>
            <a:ext cx="3080020" cy="400110"/>
          </a:xfrm>
          <a:prstGeom prst="rect">
            <a:avLst/>
          </a:prstGeom>
          <a:noFill/>
          <a:ln w="9525">
            <a:noFill/>
            <a:miter lim="800000"/>
            <a:headEnd/>
            <a:tailEnd/>
          </a:ln>
        </p:spPr>
        <p:txBody>
          <a:bodyPr wrap="square" lIns="91440" tIns="45720" rIns="91440" bIns="45720" anchor="t">
            <a:spAutoFit/>
          </a:bodyPr>
          <a:lstStyle/>
          <a:p>
            <a:r>
              <a:rPr lang="en-US" altLang="zh-CN" sz="2000" b="1" kern="0" err="1">
                <a:solidFill>
                  <a:schemeClr val="tx2">
                    <a:lumMod val="75000"/>
                  </a:schemeClr>
                </a:solidFill>
                <a:latin typeface="微软雅黑"/>
                <a:ea typeface="微软雅黑"/>
              </a:rPr>
              <a:t>XLNet</a:t>
            </a:r>
          </a:p>
        </p:txBody>
      </p:sp>
      <p:pic>
        <p:nvPicPr>
          <p:cNvPr id="16" name="Picture 15" descr="A graph of a training loss&#10;&#10;Description automatically generated">
            <a:extLst>
              <a:ext uri="{FF2B5EF4-FFF2-40B4-BE49-F238E27FC236}">
                <a16:creationId xmlns:a16="http://schemas.microsoft.com/office/drawing/2014/main" id="{E8DE2247-0BB6-3B90-A1E8-E49433056AB2}"/>
              </a:ext>
            </a:extLst>
          </p:cNvPr>
          <p:cNvPicPr>
            <a:picLocks noChangeAspect="1"/>
          </p:cNvPicPr>
          <p:nvPr/>
        </p:nvPicPr>
        <p:blipFill>
          <a:blip r:embed="rId5"/>
          <a:stretch>
            <a:fillRect/>
          </a:stretch>
        </p:blipFill>
        <p:spPr>
          <a:xfrm>
            <a:off x="4706733" y="2409828"/>
            <a:ext cx="4320857" cy="2436348"/>
          </a:xfrm>
          <a:prstGeom prst="rect">
            <a:avLst/>
          </a:prstGeom>
        </p:spPr>
      </p:pic>
      <p:sp>
        <p:nvSpPr>
          <p:cNvPr id="17" name="TextBox 16">
            <a:extLst>
              <a:ext uri="{FF2B5EF4-FFF2-40B4-BE49-F238E27FC236}">
                <a16:creationId xmlns:a16="http://schemas.microsoft.com/office/drawing/2014/main" id="{B9B18313-DDF9-9986-83FC-F12738FDDB0A}"/>
              </a:ext>
            </a:extLst>
          </p:cNvPr>
          <p:cNvSpPr txBox="1"/>
          <p:nvPr/>
        </p:nvSpPr>
        <p:spPr>
          <a:xfrm>
            <a:off x="5899978" y="4844858"/>
            <a:ext cx="2548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Training loss</a:t>
            </a:r>
          </a:p>
        </p:txBody>
      </p:sp>
    </p:spTree>
    <p:extLst>
      <p:ext uri="{BB962C8B-B14F-4D97-AF65-F5344CB8AC3E}">
        <p14:creationId xmlns:p14="http://schemas.microsoft.com/office/powerpoint/2010/main" val="337766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14">
            <a:extLst>
              <a:ext uri="{FF2B5EF4-FFF2-40B4-BE49-F238E27FC236}">
                <a16:creationId xmlns:a16="http://schemas.microsoft.com/office/drawing/2014/main" id="{5D94C6C5-EBEA-AC21-B8AD-B792E3C45FD5}"/>
              </a:ext>
            </a:extLst>
          </p:cNvPr>
          <p:cNvSpPr txBox="1">
            <a:spLocks noChangeArrowheads="1"/>
          </p:cNvSpPr>
          <p:nvPr/>
        </p:nvSpPr>
        <p:spPr bwMode="auto">
          <a:xfrm>
            <a:off x="1011894" y="389371"/>
            <a:ext cx="4635293" cy="400110"/>
          </a:xfrm>
          <a:prstGeom prst="rect">
            <a:avLst/>
          </a:prstGeom>
          <a:noFill/>
          <a:ln w="9525">
            <a:noFill/>
            <a:miter lim="800000"/>
            <a:headEnd/>
            <a:tailEnd/>
          </a:ln>
        </p:spPr>
        <p:txBody>
          <a:bodyPr wrap="square" lIns="91440" tIns="45720" rIns="91440" bIns="45720" anchor="t">
            <a:spAutoFit/>
          </a:bodyPr>
          <a:lstStyle/>
          <a:p>
            <a:r>
              <a:rPr lang="en-US" sz="2000" b="1" kern="0">
                <a:solidFill>
                  <a:schemeClr val="tx2">
                    <a:lumMod val="75000"/>
                  </a:schemeClr>
                </a:solidFill>
                <a:latin typeface="Microsoft YaHei"/>
                <a:ea typeface="Microsoft YaHei"/>
                <a:cs typeface="Calibri"/>
              </a:rPr>
              <a:t>Basic embedding distance method</a:t>
            </a:r>
          </a:p>
        </p:txBody>
      </p:sp>
      <p:pic>
        <p:nvPicPr>
          <p:cNvPr id="2" name="Picture 1" descr="A screenshot of a graph&#10;&#10;Description automatically generated">
            <a:extLst>
              <a:ext uri="{FF2B5EF4-FFF2-40B4-BE49-F238E27FC236}">
                <a16:creationId xmlns:a16="http://schemas.microsoft.com/office/drawing/2014/main" id="{041DFF35-A62B-FAF7-262A-D7FD4308D34A}"/>
              </a:ext>
            </a:extLst>
          </p:cNvPr>
          <p:cNvPicPr>
            <a:picLocks noChangeAspect="1"/>
          </p:cNvPicPr>
          <p:nvPr/>
        </p:nvPicPr>
        <p:blipFill>
          <a:blip r:embed="rId3"/>
          <a:stretch>
            <a:fillRect/>
          </a:stretch>
        </p:blipFill>
        <p:spPr>
          <a:xfrm>
            <a:off x="1295460" y="1828800"/>
            <a:ext cx="5334842" cy="2057400"/>
          </a:xfrm>
          <a:prstGeom prst="rect">
            <a:avLst/>
          </a:prstGeom>
        </p:spPr>
      </p:pic>
      <p:sp>
        <p:nvSpPr>
          <p:cNvPr id="5" name="TextBox 4">
            <a:extLst>
              <a:ext uri="{FF2B5EF4-FFF2-40B4-BE49-F238E27FC236}">
                <a16:creationId xmlns:a16="http://schemas.microsoft.com/office/drawing/2014/main" id="{BBC6261F-F144-6CEE-35DD-99A35B75D7B5}"/>
              </a:ext>
            </a:extLst>
          </p:cNvPr>
          <p:cNvSpPr txBox="1"/>
          <p:nvPr/>
        </p:nvSpPr>
        <p:spPr>
          <a:xfrm>
            <a:off x="1939830" y="3984337"/>
            <a:ext cx="3835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Classification result (Label embedding)</a:t>
            </a:r>
            <a:endParaRPr lang="en-US"/>
          </a:p>
        </p:txBody>
      </p:sp>
      <p:sp>
        <p:nvSpPr>
          <p:cNvPr id="8" name="TextBox 7">
            <a:extLst>
              <a:ext uri="{FF2B5EF4-FFF2-40B4-BE49-F238E27FC236}">
                <a16:creationId xmlns:a16="http://schemas.microsoft.com/office/drawing/2014/main" id="{E5FD4A6F-4D64-B36B-41E5-39A26C687E13}"/>
              </a:ext>
            </a:extLst>
          </p:cNvPr>
          <p:cNvSpPr txBox="1"/>
          <p:nvPr/>
        </p:nvSpPr>
        <p:spPr>
          <a:xfrm>
            <a:off x="1219320" y="1127991"/>
            <a:ext cx="57057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50" b="1">
                <a:latin typeface="Aptos"/>
              </a:rPr>
              <a:t>Class prompt 1: {label} Query: {data}</a:t>
            </a:r>
            <a:endParaRPr lang="en-US" b="1">
              <a:latin typeface="Calibri"/>
              <a:cs typeface="Calibri"/>
            </a:endParaRPr>
          </a:p>
          <a:p>
            <a:pPr marL="228600" indent="-228600">
              <a:buAutoNum type="arabicPeriod"/>
            </a:pPr>
            <a:endParaRPr lang="en-US" sz="1050" b="1">
              <a:latin typeface="Aptos"/>
              <a:ea typeface="+mn-lt"/>
              <a:cs typeface="+mn-lt"/>
            </a:endParaRPr>
          </a:p>
          <a:p>
            <a:r>
              <a:rPr lang="en-US" sz="1100">
                <a:ea typeface="+mn-lt"/>
                <a:cs typeface="+mn-lt"/>
              </a:rPr>
              <a:t>Example: class 1: World class prompt: "World". Query: "cracked tanker enters </a:t>
            </a:r>
            <a:r>
              <a:rPr lang="en-US" sz="1100" err="1">
                <a:ea typeface="+mn-lt"/>
                <a:cs typeface="+mn-lt"/>
              </a:rPr>
              <a:t>sydney</a:t>
            </a:r>
            <a:r>
              <a:rPr lang="en-US" sz="1100">
                <a:ea typeface="+mn-lt"/>
                <a:cs typeface="+mn-lt"/>
              </a:rPr>
              <a:t> </a:t>
            </a:r>
            <a:r>
              <a:rPr lang="en-US" sz="1100" err="1">
                <a:ea typeface="+mn-lt"/>
                <a:cs typeface="+mn-lt"/>
              </a:rPr>
              <a:t>harbour</a:t>
            </a:r>
            <a:r>
              <a:rPr lang="en-US" sz="1100">
                <a:ea typeface="+mn-lt"/>
                <a:cs typeface="+mn-lt"/>
              </a:rPr>
              <a:t>"</a:t>
            </a:r>
          </a:p>
        </p:txBody>
      </p:sp>
    </p:spTree>
    <p:extLst>
      <p:ext uri="{BB962C8B-B14F-4D97-AF65-F5344CB8AC3E}">
        <p14:creationId xmlns:p14="http://schemas.microsoft.com/office/powerpoint/2010/main" val="2611069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14">
            <a:extLst>
              <a:ext uri="{FF2B5EF4-FFF2-40B4-BE49-F238E27FC236}">
                <a16:creationId xmlns:a16="http://schemas.microsoft.com/office/drawing/2014/main" id="{5D94C6C5-EBEA-AC21-B8AD-B792E3C45FD5}"/>
              </a:ext>
            </a:extLst>
          </p:cNvPr>
          <p:cNvSpPr txBox="1">
            <a:spLocks noChangeArrowheads="1"/>
          </p:cNvSpPr>
          <p:nvPr/>
        </p:nvSpPr>
        <p:spPr bwMode="auto">
          <a:xfrm>
            <a:off x="1011894" y="389371"/>
            <a:ext cx="4635293" cy="400110"/>
          </a:xfrm>
          <a:prstGeom prst="rect">
            <a:avLst/>
          </a:prstGeom>
          <a:noFill/>
          <a:ln w="9525">
            <a:noFill/>
            <a:miter lim="800000"/>
            <a:headEnd/>
            <a:tailEnd/>
          </a:ln>
        </p:spPr>
        <p:txBody>
          <a:bodyPr wrap="square" lIns="91440" tIns="45720" rIns="91440" bIns="45720" anchor="t">
            <a:spAutoFit/>
          </a:bodyPr>
          <a:lstStyle/>
          <a:p>
            <a:r>
              <a:rPr lang="en-US" sz="2000" b="1" kern="0">
                <a:solidFill>
                  <a:schemeClr val="tx2">
                    <a:lumMod val="75000"/>
                  </a:schemeClr>
                </a:solidFill>
                <a:latin typeface="Microsoft YaHei"/>
                <a:ea typeface="Microsoft YaHei"/>
                <a:cs typeface="Calibri"/>
              </a:rPr>
              <a:t>Basic embedding distance method</a:t>
            </a:r>
          </a:p>
        </p:txBody>
      </p:sp>
      <p:pic>
        <p:nvPicPr>
          <p:cNvPr id="2" name="Picture 1" descr="A screenshot of a graph&#10;&#10;Description automatically generated">
            <a:extLst>
              <a:ext uri="{FF2B5EF4-FFF2-40B4-BE49-F238E27FC236}">
                <a16:creationId xmlns:a16="http://schemas.microsoft.com/office/drawing/2014/main" id="{041DFF35-A62B-FAF7-262A-D7FD4308D34A}"/>
              </a:ext>
            </a:extLst>
          </p:cNvPr>
          <p:cNvPicPr>
            <a:picLocks noChangeAspect="1"/>
          </p:cNvPicPr>
          <p:nvPr/>
        </p:nvPicPr>
        <p:blipFill>
          <a:blip r:embed="rId3"/>
          <a:stretch>
            <a:fillRect/>
          </a:stretch>
        </p:blipFill>
        <p:spPr>
          <a:xfrm>
            <a:off x="1295460" y="1828800"/>
            <a:ext cx="5334842" cy="2057400"/>
          </a:xfrm>
          <a:prstGeom prst="rect">
            <a:avLst/>
          </a:prstGeom>
        </p:spPr>
      </p:pic>
      <p:sp>
        <p:nvSpPr>
          <p:cNvPr id="5" name="TextBox 4">
            <a:extLst>
              <a:ext uri="{FF2B5EF4-FFF2-40B4-BE49-F238E27FC236}">
                <a16:creationId xmlns:a16="http://schemas.microsoft.com/office/drawing/2014/main" id="{BBC6261F-F144-6CEE-35DD-99A35B75D7B5}"/>
              </a:ext>
            </a:extLst>
          </p:cNvPr>
          <p:cNvSpPr txBox="1"/>
          <p:nvPr/>
        </p:nvSpPr>
        <p:spPr>
          <a:xfrm>
            <a:off x="1939830" y="3984337"/>
            <a:ext cx="3835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Classification result (Label embedding)</a:t>
            </a:r>
            <a:endParaRPr lang="en-US"/>
          </a:p>
        </p:txBody>
      </p:sp>
      <p:sp>
        <p:nvSpPr>
          <p:cNvPr id="8" name="TextBox 7">
            <a:extLst>
              <a:ext uri="{FF2B5EF4-FFF2-40B4-BE49-F238E27FC236}">
                <a16:creationId xmlns:a16="http://schemas.microsoft.com/office/drawing/2014/main" id="{E5FD4A6F-4D64-B36B-41E5-39A26C687E13}"/>
              </a:ext>
            </a:extLst>
          </p:cNvPr>
          <p:cNvSpPr txBox="1"/>
          <p:nvPr/>
        </p:nvSpPr>
        <p:spPr>
          <a:xfrm>
            <a:off x="1219320" y="1127991"/>
            <a:ext cx="4969659"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50" b="1">
                <a:latin typeface="Aptos"/>
                <a:cs typeface="Calibri"/>
              </a:rPr>
              <a:t>2.</a:t>
            </a:r>
            <a:r>
              <a:rPr lang="en-US" sz="1000" b="1">
                <a:latin typeface="Segoe UI"/>
                <a:cs typeface="Segoe UI"/>
              </a:rPr>
              <a:t>Class prompt 2: A news in the topic of {label}</a:t>
            </a:r>
          </a:p>
          <a:p>
            <a:pPr algn="just"/>
            <a:endParaRPr lang="en-US" sz="1000" b="1">
              <a:latin typeface="Segoe UI"/>
              <a:cs typeface="Segoe UI"/>
            </a:endParaRPr>
          </a:p>
          <a:p>
            <a:pPr algn="just"/>
            <a:r>
              <a:rPr lang="en-US" sz="1000">
                <a:latin typeface="Segoe UI"/>
                <a:cs typeface="Segoe UI"/>
              </a:rPr>
              <a:t>Example： class 1: World  </a:t>
            </a:r>
            <a:r>
              <a:rPr lang="en-US" sz="1000">
                <a:latin typeface="wingdings"/>
                <a:cs typeface="Calibri"/>
                <a:sym typeface="wingdings"/>
              </a:rPr>
              <a:t></a:t>
            </a:r>
            <a:r>
              <a:rPr lang="en-US" sz="1000">
                <a:latin typeface="Segoe UI"/>
                <a:cs typeface="Segoe UI"/>
              </a:rPr>
              <a:t> class prompt: “A news in the topic of World”</a:t>
            </a:r>
          </a:p>
          <a:p>
            <a:endParaRPr lang="en-US" sz="1050" b="1">
              <a:latin typeface="Aptos"/>
              <a:cs typeface="Calibri"/>
            </a:endParaRPr>
          </a:p>
        </p:txBody>
      </p:sp>
    </p:spTree>
    <p:extLst>
      <p:ext uri="{BB962C8B-B14F-4D97-AF65-F5344CB8AC3E}">
        <p14:creationId xmlns:p14="http://schemas.microsoft.com/office/powerpoint/2010/main" val="1820174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2555453"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Experiment result</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1" name="Table 10">
            <a:extLst>
              <a:ext uri="{FF2B5EF4-FFF2-40B4-BE49-F238E27FC236}">
                <a16:creationId xmlns:a16="http://schemas.microsoft.com/office/drawing/2014/main" id="{D0C360C7-1742-31C9-FD80-858D5DB0759E}"/>
              </a:ext>
            </a:extLst>
          </p:cNvPr>
          <p:cNvGraphicFramePr>
            <a:graphicFrameLocks noGrp="1"/>
          </p:cNvGraphicFramePr>
          <p:nvPr>
            <p:extLst>
              <p:ext uri="{D42A27DB-BD31-4B8C-83A1-F6EECF244321}">
                <p14:modId xmlns:p14="http://schemas.microsoft.com/office/powerpoint/2010/main" val="3584332850"/>
              </p:ext>
            </p:extLst>
          </p:nvPr>
        </p:nvGraphicFramePr>
        <p:xfrm>
          <a:off x="1598577" y="2024063"/>
          <a:ext cx="5943600" cy="2353216"/>
        </p:xfrm>
        <a:graphic>
          <a:graphicData uri="http://schemas.openxmlformats.org/drawingml/2006/table">
            <a:tbl>
              <a:tblPr bandRow="1">
                <a:tableStyleId>{5C22544A-7EE6-4342-B048-85BDC9FD1C3A}</a:tableStyleId>
              </a:tblPr>
              <a:tblGrid>
                <a:gridCol w="1485900">
                  <a:extLst>
                    <a:ext uri="{9D8B030D-6E8A-4147-A177-3AD203B41FA5}">
                      <a16:colId xmlns:a16="http://schemas.microsoft.com/office/drawing/2014/main" val="1369565602"/>
                    </a:ext>
                  </a:extLst>
                </a:gridCol>
                <a:gridCol w="1485900">
                  <a:extLst>
                    <a:ext uri="{9D8B030D-6E8A-4147-A177-3AD203B41FA5}">
                      <a16:colId xmlns:a16="http://schemas.microsoft.com/office/drawing/2014/main" val="2623765489"/>
                    </a:ext>
                  </a:extLst>
                </a:gridCol>
                <a:gridCol w="1485900">
                  <a:extLst>
                    <a:ext uri="{9D8B030D-6E8A-4147-A177-3AD203B41FA5}">
                      <a16:colId xmlns:a16="http://schemas.microsoft.com/office/drawing/2014/main" val="1135479082"/>
                    </a:ext>
                  </a:extLst>
                </a:gridCol>
                <a:gridCol w="1485900">
                  <a:extLst>
                    <a:ext uri="{9D8B030D-6E8A-4147-A177-3AD203B41FA5}">
                      <a16:colId xmlns:a16="http://schemas.microsoft.com/office/drawing/2014/main" val="3524958865"/>
                    </a:ext>
                  </a:extLst>
                </a:gridCol>
              </a:tblGrid>
              <a:tr h="588304">
                <a:tc>
                  <a:txBody>
                    <a:bodyPr/>
                    <a:lstStyle/>
                    <a:p>
                      <a:pPr rtl="0" fontAlgn="base"/>
                      <a:endParaRPr lang="en-US" sz="1000">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F1-score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Recall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accuracy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5673538"/>
                  </a:ext>
                </a:extLst>
              </a:tr>
              <a:tr h="588304">
                <a:tc>
                  <a:txBody>
                    <a:bodyPr/>
                    <a:lstStyle/>
                    <a:p>
                      <a:pPr rtl="0" fontAlgn="base"/>
                      <a:r>
                        <a:rPr lang="en-US" sz="1000" err="1">
                          <a:effectLst/>
                          <a:latin typeface="Aptos"/>
                        </a:rPr>
                        <a:t>XlNet</a:t>
                      </a:r>
                      <a:r>
                        <a:rPr lang="en-US" sz="1000">
                          <a:effectLst/>
                          <a:latin typeface="Aptos"/>
                        </a:rPr>
                        <a:t>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0.7595 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0.7533 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0.7533 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5649915"/>
                  </a:ext>
                </a:extLst>
              </a:tr>
              <a:tr h="588304">
                <a:tc>
                  <a:txBody>
                    <a:bodyPr/>
                    <a:lstStyle/>
                    <a:p>
                      <a:pPr rtl="0" fontAlgn="base"/>
                      <a:r>
                        <a:rPr lang="en-US" sz="1000">
                          <a:effectLst/>
                          <a:latin typeface="Aptos"/>
                        </a:rPr>
                        <a:t>Word embedding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0.19 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0.17 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0.46 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9434002"/>
                  </a:ext>
                </a:extLst>
              </a:tr>
              <a:tr h="588304">
                <a:tc>
                  <a:txBody>
                    <a:bodyPr/>
                    <a:lstStyle/>
                    <a:p>
                      <a:pPr rtl="0" fontAlgn="base"/>
                      <a:r>
                        <a:rPr lang="en-US" sz="1000">
                          <a:effectLst/>
                          <a:latin typeface="Aptos"/>
                        </a:rPr>
                        <a:t>Sentence embedding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0.34 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0.27 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ase"/>
                      <a:r>
                        <a:rPr lang="en-US" sz="1000">
                          <a:effectLst/>
                          <a:latin typeface="Aptos"/>
                        </a:rPr>
                        <a:t>0.71 </a:t>
                      </a:r>
                      <a:endParaRPr lang="en-US">
                        <a:effectLst/>
                        <a:latin typeface="Aptos"/>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3275443"/>
                  </a:ext>
                </a:extLst>
              </a:tr>
            </a:tbl>
          </a:graphicData>
        </a:graphic>
      </p:graphicFrame>
    </p:spTree>
    <p:extLst>
      <p:ext uri="{BB962C8B-B14F-4D97-AF65-F5344CB8AC3E}">
        <p14:creationId xmlns:p14="http://schemas.microsoft.com/office/powerpoint/2010/main" val="2224223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a:off x="-4763" y="1129308"/>
            <a:ext cx="9163050" cy="2942175"/>
          </a:xfrm>
          <a:custGeom>
            <a:avLst/>
            <a:gdLst>
              <a:gd name="connsiteX0" fmla="*/ 0 w 12192000"/>
              <a:gd name="connsiteY0" fmla="*/ 0 h 2716400"/>
              <a:gd name="connsiteX1" fmla="*/ 12192000 w 12192000"/>
              <a:gd name="connsiteY1" fmla="*/ 0 h 2716400"/>
              <a:gd name="connsiteX2" fmla="*/ 12192000 w 12192000"/>
              <a:gd name="connsiteY2" fmla="*/ 2716400 h 2716400"/>
              <a:gd name="connsiteX3" fmla="*/ 0 w 12192000"/>
              <a:gd name="connsiteY3" fmla="*/ 2716400 h 2716400"/>
              <a:gd name="connsiteX4" fmla="*/ 0 w 12192000"/>
              <a:gd name="connsiteY4" fmla="*/ 0 h 2716400"/>
              <a:gd name="connsiteX0" fmla="*/ 0 w 12192000"/>
              <a:gd name="connsiteY0" fmla="*/ 0 h 3249800"/>
              <a:gd name="connsiteX1" fmla="*/ 12192000 w 12192000"/>
              <a:gd name="connsiteY1" fmla="*/ 533400 h 3249800"/>
              <a:gd name="connsiteX2" fmla="*/ 12192000 w 12192000"/>
              <a:gd name="connsiteY2" fmla="*/ 3249800 h 3249800"/>
              <a:gd name="connsiteX3" fmla="*/ 0 w 12192000"/>
              <a:gd name="connsiteY3" fmla="*/ 3249800 h 3249800"/>
              <a:gd name="connsiteX4" fmla="*/ 0 w 12192000"/>
              <a:gd name="connsiteY4" fmla="*/ 0 h 3249800"/>
              <a:gd name="connsiteX0" fmla="*/ 0 w 12192000"/>
              <a:gd name="connsiteY0" fmla="*/ 0 h 3249800"/>
              <a:gd name="connsiteX1" fmla="*/ 12192000 w 12192000"/>
              <a:gd name="connsiteY1" fmla="*/ 533400 h 3249800"/>
              <a:gd name="connsiteX2" fmla="*/ 12192000 w 12192000"/>
              <a:gd name="connsiteY2" fmla="*/ 3249800 h 3249800"/>
              <a:gd name="connsiteX3" fmla="*/ 19050 w 12192000"/>
              <a:gd name="connsiteY3" fmla="*/ 1687700 h 3249800"/>
              <a:gd name="connsiteX4" fmla="*/ 0 w 12192000"/>
              <a:gd name="connsiteY4" fmla="*/ 0 h 3249800"/>
              <a:gd name="connsiteX0" fmla="*/ 0 w 12230100"/>
              <a:gd name="connsiteY0" fmla="*/ 0 h 4583300"/>
              <a:gd name="connsiteX1" fmla="*/ 12192000 w 12230100"/>
              <a:gd name="connsiteY1" fmla="*/ 5334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30100"/>
              <a:gd name="connsiteY0" fmla="*/ 0 h 4583300"/>
              <a:gd name="connsiteX1" fmla="*/ 12211050 w 12230100"/>
              <a:gd name="connsiteY1" fmla="*/ 20193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3935600"/>
              <a:gd name="connsiteX1" fmla="*/ 12211050 w 12249150"/>
              <a:gd name="connsiteY1" fmla="*/ 18859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49150 w 12249150"/>
              <a:gd name="connsiteY1" fmla="*/ 14287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68200"/>
              <a:gd name="connsiteY0" fmla="*/ 0 h 3935600"/>
              <a:gd name="connsiteX1" fmla="*/ 12268200 w 12268200"/>
              <a:gd name="connsiteY1" fmla="*/ 1104900 h 3935600"/>
              <a:gd name="connsiteX2" fmla="*/ 12249150 w 12268200"/>
              <a:gd name="connsiteY2" fmla="*/ 3935600 h 3935600"/>
              <a:gd name="connsiteX3" fmla="*/ 19050 w 12268200"/>
              <a:gd name="connsiteY3" fmla="*/ 1554350 h 3935600"/>
              <a:gd name="connsiteX4" fmla="*/ 0 w 1226820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44450 w 12249150"/>
              <a:gd name="connsiteY3" fmla="*/ 1554350 h 3935600"/>
              <a:gd name="connsiteX4" fmla="*/ 0 w 12249150"/>
              <a:gd name="connsiteY4" fmla="*/ 0 h 3935600"/>
              <a:gd name="connsiteX0" fmla="*/ 0 w 12217400"/>
              <a:gd name="connsiteY0" fmla="*/ 0 h 3922900"/>
              <a:gd name="connsiteX1" fmla="*/ 12205970 w 12217400"/>
              <a:gd name="connsiteY1" fmla="*/ 1076960 h 3922900"/>
              <a:gd name="connsiteX2" fmla="*/ 12217400 w 12217400"/>
              <a:gd name="connsiteY2" fmla="*/ 3922900 h 3922900"/>
              <a:gd name="connsiteX3" fmla="*/ 12700 w 12217400"/>
              <a:gd name="connsiteY3" fmla="*/ 1541650 h 3922900"/>
              <a:gd name="connsiteX4" fmla="*/ 0 w 12217400"/>
              <a:gd name="connsiteY4" fmla="*/ 0 h 3922900"/>
              <a:gd name="connsiteX0" fmla="*/ 0 w 12217400"/>
              <a:gd name="connsiteY0" fmla="*/ 0 h 3922900"/>
              <a:gd name="connsiteX1" fmla="*/ 12205970 w 12217400"/>
              <a:gd name="connsiteY1" fmla="*/ 1076960 h 3922900"/>
              <a:gd name="connsiteX2" fmla="*/ 12217400 w 12217400"/>
              <a:gd name="connsiteY2" fmla="*/ 3922900 h 3922900"/>
              <a:gd name="connsiteX3" fmla="*/ 6350 w 12217400"/>
              <a:gd name="connsiteY3" fmla="*/ 1541650 h 3922900"/>
              <a:gd name="connsiteX4" fmla="*/ 0 w 12217400"/>
              <a:gd name="connsiteY4" fmla="*/ 0 h 392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3922900">
                <a:moveTo>
                  <a:pt x="0" y="0"/>
                </a:moveTo>
                <a:lnTo>
                  <a:pt x="12205970" y="1076960"/>
                </a:lnTo>
                <a:lnTo>
                  <a:pt x="12217400" y="3922900"/>
                </a:lnTo>
                <a:lnTo>
                  <a:pt x="6350" y="1541650"/>
                </a:lnTo>
                <a:cubicBezTo>
                  <a:pt x="4233" y="1027767"/>
                  <a:pt x="2117" y="513883"/>
                  <a:pt x="0" y="0"/>
                </a:cubicBezTo>
                <a:close/>
              </a:path>
            </a:pathLst>
          </a:custGeom>
          <a:solidFill>
            <a:schemeClr val="tx2">
              <a:lumMod val="75000"/>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 name="矩形 16"/>
          <p:cNvSpPr/>
          <p:nvPr/>
        </p:nvSpPr>
        <p:spPr>
          <a:xfrm>
            <a:off x="-6341" y="1259679"/>
            <a:ext cx="9150341" cy="1978844"/>
          </a:xfrm>
          <a:custGeom>
            <a:avLst/>
            <a:gdLst>
              <a:gd name="connsiteX0" fmla="*/ 0 w 12192305"/>
              <a:gd name="connsiteY0" fmla="*/ 0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0 w 12192305"/>
              <a:gd name="connsiteY4" fmla="*/ 0 h 1487838"/>
              <a:gd name="connsiteX0" fmla="*/ 15499 w 12192305"/>
              <a:gd name="connsiteY0" fmla="*/ 43395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15499 w 12192305"/>
              <a:gd name="connsiteY4" fmla="*/ 433952 h 1487838"/>
              <a:gd name="connsiteX0" fmla="*/ 7879 w 12192305"/>
              <a:gd name="connsiteY0" fmla="*/ 42633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7879 w 12192305"/>
              <a:gd name="connsiteY4" fmla="*/ 426332 h 1487838"/>
              <a:gd name="connsiteX0" fmla="*/ 361 w 12200027"/>
              <a:gd name="connsiteY0" fmla="*/ 42633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26332 h 1487838"/>
              <a:gd name="connsiteX0" fmla="*/ 361 w 12200027"/>
              <a:gd name="connsiteY0" fmla="*/ 43395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33952 h 1487838"/>
              <a:gd name="connsiteX0" fmla="*/ 790 w 12192836"/>
              <a:gd name="connsiteY0" fmla="*/ 426332 h 1487838"/>
              <a:gd name="connsiteX1" fmla="*/ 12192836 w 12192836"/>
              <a:gd name="connsiteY1" fmla="*/ 0 h 1487838"/>
              <a:gd name="connsiteX2" fmla="*/ 12192836 w 12192836"/>
              <a:gd name="connsiteY2" fmla="*/ 1487838 h 1487838"/>
              <a:gd name="connsiteX3" fmla="*/ 531 w 12192836"/>
              <a:gd name="connsiteY3" fmla="*/ 1487838 h 1487838"/>
              <a:gd name="connsiteX4" fmla="*/ 790 w 12192836"/>
              <a:gd name="connsiteY4" fmla="*/ 426332 h 1487838"/>
              <a:gd name="connsiteX0" fmla="*/ 790 w 12200456"/>
              <a:gd name="connsiteY0" fmla="*/ 1767452 h 2828958"/>
              <a:gd name="connsiteX1" fmla="*/ 12200456 w 12200456"/>
              <a:gd name="connsiteY1" fmla="*/ 0 h 2828958"/>
              <a:gd name="connsiteX2" fmla="*/ 12192836 w 12200456"/>
              <a:gd name="connsiteY2" fmla="*/ 282895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31257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445928 h 2828958"/>
              <a:gd name="connsiteX3" fmla="*/ 531 w 12200456"/>
              <a:gd name="connsiteY3" fmla="*/ 2828958 h 2828958"/>
              <a:gd name="connsiteX4" fmla="*/ 790 w 12200456"/>
              <a:gd name="connsiteY4" fmla="*/ 1767452 h 2828958"/>
              <a:gd name="connsiteX0" fmla="*/ 116 w 12199782"/>
              <a:gd name="connsiteY0" fmla="*/ 17674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767452 h 2619408"/>
              <a:gd name="connsiteX0" fmla="*/ 116 w 12199782"/>
              <a:gd name="connsiteY0" fmla="*/ 16150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615052 h 2619408"/>
              <a:gd name="connsiteX0" fmla="*/ 789 w 12200455"/>
              <a:gd name="connsiteY0" fmla="*/ 1615052 h 2638458"/>
              <a:gd name="connsiteX1" fmla="*/ 12200455 w 12200455"/>
              <a:gd name="connsiteY1" fmla="*/ 0 h 2638458"/>
              <a:gd name="connsiteX2" fmla="*/ 12200455 w 12200455"/>
              <a:gd name="connsiteY2" fmla="*/ 1445928 h 2638458"/>
              <a:gd name="connsiteX3" fmla="*/ 530 w 12200455"/>
              <a:gd name="connsiteY3" fmla="*/ 2638458 h 2638458"/>
              <a:gd name="connsiteX4" fmla="*/ 789 w 12200455"/>
              <a:gd name="connsiteY4" fmla="*/ 1615052 h 2638458"/>
              <a:gd name="connsiteX0" fmla="*/ 789 w 12200455"/>
              <a:gd name="connsiteY0" fmla="*/ 1615052 h 2638458"/>
              <a:gd name="connsiteX1" fmla="*/ 12200455 w 12200455"/>
              <a:gd name="connsiteY1" fmla="*/ 0 h 2638458"/>
              <a:gd name="connsiteX2" fmla="*/ 12200455 w 12200455"/>
              <a:gd name="connsiteY2" fmla="*/ 1792770 h 2638458"/>
              <a:gd name="connsiteX3" fmla="*/ 530 w 12200455"/>
              <a:gd name="connsiteY3" fmla="*/ 2638458 h 2638458"/>
              <a:gd name="connsiteX4" fmla="*/ 789 w 12200455"/>
              <a:gd name="connsiteY4" fmla="*/ 1615052 h 263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455" h="2638458">
                <a:moveTo>
                  <a:pt x="789" y="1615052"/>
                </a:moveTo>
                <a:lnTo>
                  <a:pt x="12200455" y="0"/>
                </a:lnTo>
                <a:lnTo>
                  <a:pt x="12200455" y="1792770"/>
                </a:lnTo>
                <a:lnTo>
                  <a:pt x="530" y="2638458"/>
                </a:lnTo>
                <a:cubicBezTo>
                  <a:pt x="3156" y="2284623"/>
                  <a:pt x="-1837" y="1968887"/>
                  <a:pt x="789" y="1615052"/>
                </a:cubicBezTo>
                <a:close/>
              </a:path>
            </a:pathLst>
          </a:custGeom>
          <a:solidFill>
            <a:schemeClr val="tx2">
              <a:lumMod val="50000"/>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矩形 13"/>
          <p:cNvSpPr/>
          <p:nvPr/>
        </p:nvSpPr>
        <p:spPr>
          <a:xfrm>
            <a:off x="-6340" y="1631106"/>
            <a:ext cx="9149944" cy="1235990"/>
          </a:xfrm>
          <a:custGeom>
            <a:avLst/>
            <a:gdLst>
              <a:gd name="connsiteX0" fmla="*/ 0 w 12192000"/>
              <a:gd name="connsiteY0" fmla="*/ 0 h 790413"/>
              <a:gd name="connsiteX1" fmla="*/ 12192000 w 12192000"/>
              <a:gd name="connsiteY1" fmla="*/ 0 h 790413"/>
              <a:gd name="connsiteX2" fmla="*/ 12192000 w 12192000"/>
              <a:gd name="connsiteY2" fmla="*/ 790413 h 790413"/>
              <a:gd name="connsiteX3" fmla="*/ 0 w 12192000"/>
              <a:gd name="connsiteY3" fmla="*/ 790413 h 790413"/>
              <a:gd name="connsiteX4" fmla="*/ 0 w 12192000"/>
              <a:gd name="connsiteY4" fmla="*/ 0 h 790413"/>
              <a:gd name="connsiteX0" fmla="*/ 0 w 12195175"/>
              <a:gd name="connsiteY0" fmla="*/ 609600 h 1400013"/>
              <a:gd name="connsiteX1" fmla="*/ 12195175 w 12195175"/>
              <a:gd name="connsiteY1" fmla="*/ 0 h 1400013"/>
              <a:gd name="connsiteX2" fmla="*/ 12192000 w 12195175"/>
              <a:gd name="connsiteY2" fmla="*/ 1400013 h 1400013"/>
              <a:gd name="connsiteX3" fmla="*/ 0 w 12195175"/>
              <a:gd name="connsiteY3" fmla="*/ 1400013 h 1400013"/>
              <a:gd name="connsiteX4" fmla="*/ 0 w 1219517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857573 h 1647986"/>
              <a:gd name="connsiteX1" fmla="*/ 12192000 w 12192305"/>
              <a:gd name="connsiteY1" fmla="*/ 0 h 1647986"/>
              <a:gd name="connsiteX2" fmla="*/ 12192000 w 12192305"/>
              <a:gd name="connsiteY2" fmla="*/ 1647986 h 1647986"/>
              <a:gd name="connsiteX3" fmla="*/ 0 w 12192305"/>
              <a:gd name="connsiteY3" fmla="*/ 1647986 h 1647986"/>
              <a:gd name="connsiteX4" fmla="*/ 0 w 12192305"/>
              <a:gd name="connsiteY4" fmla="*/ 857573 h 1647986"/>
              <a:gd name="connsiteX0" fmla="*/ 0 w 12199700"/>
              <a:gd name="connsiteY0" fmla="*/ 857573 h 1647986"/>
              <a:gd name="connsiteX1" fmla="*/ 12192000 w 12199700"/>
              <a:gd name="connsiteY1" fmla="*/ 0 h 1647986"/>
              <a:gd name="connsiteX2" fmla="*/ 12199620 w 12199700"/>
              <a:gd name="connsiteY2" fmla="*/ 1647986 h 1647986"/>
              <a:gd name="connsiteX3" fmla="*/ 0 w 12199700"/>
              <a:gd name="connsiteY3" fmla="*/ 1647986 h 1647986"/>
              <a:gd name="connsiteX4" fmla="*/ 0 w 12199700"/>
              <a:gd name="connsiteY4" fmla="*/ 857573 h 1647986"/>
              <a:gd name="connsiteX0" fmla="*/ 0 w 12199925"/>
              <a:gd name="connsiteY0" fmla="*/ 857573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0 w 12199925"/>
              <a:gd name="connsiteY4" fmla="*/ 857573 h 1647986"/>
              <a:gd name="connsiteX0" fmla="*/ 14515 w 12199925"/>
              <a:gd name="connsiteY0" fmla="*/ 567287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14515 w 12199925"/>
              <a:gd name="connsiteY4" fmla="*/ 567287 h 164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25" h="1647986">
                <a:moveTo>
                  <a:pt x="14515" y="567287"/>
                </a:moveTo>
                <a:lnTo>
                  <a:pt x="12199620" y="0"/>
                </a:lnTo>
                <a:cubicBezTo>
                  <a:pt x="12198562" y="466671"/>
                  <a:pt x="12200678" y="1181315"/>
                  <a:pt x="12199620" y="1647986"/>
                </a:cubicBezTo>
                <a:lnTo>
                  <a:pt x="0" y="1647986"/>
                </a:lnTo>
                <a:lnTo>
                  <a:pt x="14515" y="56728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文本框 1"/>
          <p:cNvSpPr txBox="1"/>
          <p:nvPr/>
        </p:nvSpPr>
        <p:spPr>
          <a:xfrm>
            <a:off x="1619672" y="1781213"/>
            <a:ext cx="6144715" cy="1177245"/>
          </a:xfrm>
          <a:prstGeom prst="rect">
            <a:avLst/>
          </a:prstGeom>
          <a:noFill/>
        </p:spPr>
        <p:txBody>
          <a:bodyPr wrap="square" lIns="68580" tIns="34290" rIns="68580" bIns="34290"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Sentiment Analysis and Stock Price Prediction</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307235" y="3774798"/>
            <a:ext cx="1457578" cy="1458966"/>
            <a:chOff x="307235" y="3561056"/>
            <a:chExt cx="1457578" cy="1458966"/>
          </a:xfrm>
        </p:grpSpPr>
        <p:sp>
          <p:nvSpPr>
            <p:cNvPr id="7" name="椭圆 1"/>
            <p:cNvSpPr>
              <a:spLocks noChangeArrowheads="1"/>
            </p:cNvSpPr>
            <p:nvPr/>
          </p:nvSpPr>
          <p:spPr bwMode="auto">
            <a:xfrm>
              <a:off x="307235" y="3561056"/>
              <a:ext cx="1457578" cy="1458966"/>
            </a:xfrm>
            <a:prstGeom prst="ellipse">
              <a:avLst/>
            </a:prstGeom>
            <a:solidFill>
              <a:schemeClr val="tx2">
                <a:lumMod val="75000"/>
              </a:schemeClr>
            </a:solidFill>
            <a:ln w="9525">
              <a:noFill/>
              <a:bevel/>
              <a:headEnd/>
              <a:tailEnd/>
            </a:ln>
          </p:spPr>
          <p:txBody>
            <a:bodyPr lIns="68589" tIns="34295" rIns="68589" bIns="34295" anchor="ctr"/>
            <a:lstStyle/>
            <a:p>
              <a:pPr algn="ctr" eaLnBrk="1" hangingPunct="1">
                <a:buFont typeface="Arial" pitchFamily="34" charset="0"/>
                <a:buNone/>
              </a:pPr>
              <a:endParaRPr lang="zh-CN" altLang="zh-CN">
                <a:latin typeface="宋体" pitchFamily="2" charset="-122"/>
                <a:sym typeface="宋体" pitchFamily="2" charset="-122"/>
              </a:endParaRPr>
            </a:p>
          </p:txBody>
        </p:sp>
        <p:sp>
          <p:nvSpPr>
            <p:cNvPr id="8" name="文本框 17"/>
            <p:cNvSpPr>
              <a:spLocks noChangeArrowheads="1"/>
            </p:cNvSpPr>
            <p:nvPr/>
          </p:nvSpPr>
          <p:spPr bwMode="auto">
            <a:xfrm>
              <a:off x="307235" y="4040466"/>
              <a:ext cx="1457578" cy="931034"/>
            </a:xfrm>
            <a:prstGeom prst="rect">
              <a:avLst/>
            </a:prstGeom>
            <a:noFill/>
            <a:ln w="9525">
              <a:noFill/>
              <a:miter lim="800000"/>
              <a:headEnd/>
              <a:tailEnd/>
            </a:ln>
          </p:spPr>
          <p:txBody>
            <a:bodyPr wrap="square" lIns="68589" tIns="34295" rIns="68589" bIns="34295">
              <a:spAutoFit/>
            </a:bodyPr>
            <a:lstStyle/>
            <a:p>
              <a:pPr algn="ctr" eaLnBrk="1" hangingPunct="1">
                <a:buFont typeface="Arial" pitchFamily="34" charset="0"/>
                <a:buNone/>
              </a:pPr>
              <a:r>
                <a:rPr lang="en-US" altLang="zh-CN" sz="2800" b="1" dirty="0">
                  <a:solidFill>
                    <a:schemeClr val="bg1"/>
                  </a:solidFill>
                  <a:latin typeface="Adobe Gothic Std B" pitchFamily="34" charset="-128"/>
                  <a:ea typeface="Adobe Gothic Std B" pitchFamily="34" charset="-128"/>
                </a:rPr>
                <a:t>PART  4</a:t>
              </a:r>
              <a:endParaRPr lang="zh-CN" sz="2800" dirty="0">
                <a:solidFill>
                  <a:schemeClr val="bg1"/>
                </a:solidFill>
                <a:latin typeface="Adobe Gothic Std B" pitchFamily="34" charset="-128"/>
              </a:endParaRPr>
            </a:p>
          </p:txBody>
        </p:sp>
      </p:grpSp>
    </p:spTree>
    <p:extLst>
      <p:ext uri="{BB962C8B-B14F-4D97-AF65-F5344CB8AC3E}">
        <p14:creationId xmlns:p14="http://schemas.microsoft.com/office/powerpoint/2010/main" val="2824706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3744416" cy="707886"/>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Sentiment Analysis</a:t>
            </a:r>
            <a:endParaRPr lang="zh-CN" altLang="zh-CN" dirty="0"/>
          </a:p>
          <a:p>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图片 4">
            <a:extLst>
              <a:ext uri="{FF2B5EF4-FFF2-40B4-BE49-F238E27FC236}">
                <a16:creationId xmlns:a16="http://schemas.microsoft.com/office/drawing/2014/main" id="{5902A6EA-AB03-117D-399E-94CD1CEAA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2018" y="1273324"/>
            <a:ext cx="6199963" cy="2010708"/>
          </a:xfrm>
          <a:prstGeom prst="rect">
            <a:avLst/>
          </a:prstGeom>
          <a:noFill/>
          <a:ln>
            <a:noFill/>
          </a:ln>
        </p:spPr>
      </p:pic>
      <p:sp>
        <p:nvSpPr>
          <p:cNvPr id="7" name="文本框 6">
            <a:extLst>
              <a:ext uri="{FF2B5EF4-FFF2-40B4-BE49-F238E27FC236}">
                <a16:creationId xmlns:a16="http://schemas.microsoft.com/office/drawing/2014/main" id="{370819B2-735E-5FCF-513B-8BCD3BCCFF3E}"/>
              </a:ext>
            </a:extLst>
          </p:cNvPr>
          <p:cNvSpPr txBox="1"/>
          <p:nvPr/>
        </p:nvSpPr>
        <p:spPr>
          <a:xfrm>
            <a:off x="2987824" y="839731"/>
            <a:ext cx="4572000" cy="369332"/>
          </a:xfrm>
          <a:prstGeom prst="rect">
            <a:avLst/>
          </a:prstGeom>
          <a:noFill/>
        </p:spPr>
        <p:txBody>
          <a:bodyPr wrap="square">
            <a:spAutoFit/>
          </a:bodyPr>
          <a:lstStyle/>
          <a:p>
            <a:r>
              <a:rPr lang="en-US" altLang="zh-CN" sz="1800" dirty="0" err="1">
                <a:effectLst/>
                <a:latin typeface="Calibri" panose="020F0502020204030204" pitchFamily="34" charset="0"/>
                <a:ea typeface="宋体" panose="02010600030101010101" pitchFamily="2" charset="-122"/>
              </a:rPr>
              <a:t>SentimentIntensityAnalyzer</a:t>
            </a:r>
            <a:endParaRPr lang="zh-CN" altLang="en-US" dirty="0"/>
          </a:p>
        </p:txBody>
      </p:sp>
      <p:pic>
        <p:nvPicPr>
          <p:cNvPr id="8" name="图片 7">
            <a:extLst>
              <a:ext uri="{FF2B5EF4-FFF2-40B4-BE49-F238E27FC236}">
                <a16:creationId xmlns:a16="http://schemas.microsoft.com/office/drawing/2014/main" id="{BF017FD9-C880-96A3-CBAD-CA780FA8D6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067" y="3436322"/>
            <a:ext cx="4586159" cy="2010708"/>
          </a:xfrm>
          <a:prstGeom prst="rect">
            <a:avLst/>
          </a:prstGeom>
          <a:noFill/>
          <a:ln>
            <a:noFill/>
          </a:ln>
        </p:spPr>
      </p:pic>
      <p:pic>
        <p:nvPicPr>
          <p:cNvPr id="6" name="图片 5">
            <a:extLst>
              <a:ext uri="{FF2B5EF4-FFF2-40B4-BE49-F238E27FC236}">
                <a16:creationId xmlns:a16="http://schemas.microsoft.com/office/drawing/2014/main" id="{A91B3735-BFE7-E122-115E-2A77C2184C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3445571"/>
            <a:ext cx="3261360" cy="2092960"/>
          </a:xfrm>
          <a:prstGeom prst="rect">
            <a:avLst/>
          </a:prstGeom>
          <a:noFill/>
          <a:ln>
            <a:noFill/>
          </a:ln>
        </p:spPr>
      </p:pic>
    </p:spTree>
    <p:extLst>
      <p:ext uri="{BB962C8B-B14F-4D97-AF65-F5344CB8AC3E}">
        <p14:creationId xmlns:p14="http://schemas.microsoft.com/office/powerpoint/2010/main" val="227506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3744416"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Stock Price Prediction</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文本框 8">
            <a:extLst>
              <a:ext uri="{FF2B5EF4-FFF2-40B4-BE49-F238E27FC236}">
                <a16:creationId xmlns:a16="http://schemas.microsoft.com/office/drawing/2014/main" id="{555AD7F6-7D7D-EE5F-09D1-B203BD5C43F0}"/>
              </a:ext>
            </a:extLst>
          </p:cNvPr>
          <p:cNvSpPr txBox="1"/>
          <p:nvPr/>
        </p:nvSpPr>
        <p:spPr>
          <a:xfrm>
            <a:off x="698306" y="1057300"/>
            <a:ext cx="7560840" cy="2308324"/>
          </a:xfrm>
          <a:prstGeom prst="rect">
            <a:avLst/>
          </a:prstGeom>
          <a:noFill/>
        </p:spPr>
        <p:txBody>
          <a:bodyPr wrap="square">
            <a:spAutoFit/>
          </a:bodyPr>
          <a:lstStyle/>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rPr>
              <a:t>S&amp;P/ASX 200 </a:t>
            </a:r>
            <a:r>
              <a:rPr lang="en-US" altLang="zh-CN" b="1" dirty="0">
                <a:latin typeface="Calibri" panose="020F0502020204030204" pitchFamily="34" charset="0"/>
                <a:ea typeface="宋体" panose="02010600030101010101" pitchFamily="2" charset="-122"/>
              </a:rPr>
              <a:t>: </a:t>
            </a:r>
            <a:r>
              <a:rPr lang="en-US" altLang="zh-CN" sz="1800" dirty="0">
                <a:effectLst/>
                <a:latin typeface="Calibri" panose="020F0502020204030204" pitchFamily="34" charset="0"/>
                <a:ea typeface="宋体" panose="02010600030101010101" pitchFamily="2" charset="-122"/>
              </a:rPr>
              <a:t>an index that represents the performance of the top 200 companies listed on the Australian Securities Exchange (ASX)</a:t>
            </a:r>
            <a:endParaRPr lang="zh-CN" altLang="en-US" dirty="0"/>
          </a:p>
          <a:p>
            <a:pPr marL="285750" indent="-285750">
              <a:buFont typeface="Arial" panose="020B0604020202020204" pitchFamily="34" charset="0"/>
              <a:buChar char="•"/>
            </a:pPr>
            <a:endParaRPr lang="en-US" altLang="zh-CN" sz="1800" b="1"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rPr>
              <a:t>SP500</a:t>
            </a:r>
            <a:r>
              <a:rPr lang="en-US" altLang="zh-CN" b="1" dirty="0">
                <a:latin typeface="Calibri" panose="020F0502020204030204" pitchFamily="34" charset="0"/>
                <a:ea typeface="宋体" panose="02010600030101010101" pitchFamily="2" charset="-122"/>
              </a:rPr>
              <a:t>: </a:t>
            </a:r>
            <a:r>
              <a:rPr lang="en-US" altLang="zh-CN" sz="1800" dirty="0">
                <a:effectLst/>
                <a:latin typeface="Calibri" panose="020F0502020204030204" pitchFamily="34" charset="0"/>
                <a:ea typeface="宋体" panose="02010600030101010101" pitchFamily="2" charset="-122"/>
              </a:rPr>
              <a:t>a stock market index that measures the performance of 500 large publicly traded companies listed on stock exchanges in the US)</a:t>
            </a:r>
          </a:p>
          <a:p>
            <a:endParaRPr lang="en-US" altLang="zh-CN" sz="18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rPr>
              <a:t>NASDAQ Composite: </a:t>
            </a:r>
            <a:r>
              <a:rPr lang="en-US" altLang="zh-CN" sz="1800" dirty="0">
                <a:effectLst/>
                <a:latin typeface="Calibri" panose="020F0502020204030204" pitchFamily="34" charset="0"/>
                <a:ea typeface="宋体" panose="02010600030101010101" pitchFamily="2" charset="-122"/>
              </a:rPr>
              <a:t>an index that represents the performance of all the common stocks and similar securities listed on the NASDAQ stock market</a:t>
            </a:r>
            <a:endParaRPr lang="en-US" altLang="zh-CN" dirty="0">
              <a:latin typeface="Calibri" panose="020F050202020403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E118974-937B-982C-608E-7285350727DA}"/>
                  </a:ext>
                </a:extLst>
              </p:cNvPr>
              <p:cNvSpPr txBox="1"/>
              <p:nvPr/>
            </p:nvSpPr>
            <p:spPr>
              <a:xfrm>
                <a:off x="1979712" y="3937620"/>
                <a:ext cx="3240360" cy="497187"/>
              </a:xfrm>
              <a:prstGeom prst="rect">
                <a:avLst/>
              </a:prstGeom>
              <a:noFill/>
            </p:spPr>
            <p:txBody>
              <a:bodyPr wrap="square" rtlCol="0">
                <a:spAutoFit/>
              </a:bodyPr>
              <a:lstStyle/>
              <a:p>
                <a:r>
                  <a:rPr lang="en-US" altLang="zh-CN" b="0" dirty="0"/>
                  <a:t>For lag n days = </a:t>
                </a:r>
                <a14:m>
                  <m:oMath xmlns:m="http://schemas.openxmlformats.org/officeDocument/2006/math">
                    <m:f>
                      <m:fPr>
                        <m:ctrlPr>
                          <a:rPr lang="en-US" altLang="zh-CN" b="0" i="1" smtClean="0">
                            <a:latin typeface="Cambria Math" panose="02040503050406030204" pitchFamily="18" charset="0"/>
                          </a:rPr>
                        </m:ctrlPr>
                      </m:fPr>
                      <m:num>
                        <m:sSub>
                          <m:sSubPr>
                            <m:ctrlPr>
                              <a:rPr lang="el-GR"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𝑛</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𝑛</m:t>
                            </m:r>
                          </m:sub>
                        </m:sSub>
                      </m:den>
                    </m:f>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id="{8E118974-937B-982C-608E-7285350727DA}"/>
                  </a:ext>
                </a:extLst>
              </p:cNvPr>
              <p:cNvSpPr txBox="1">
                <a:spLocks noRot="1" noChangeAspect="1" noMove="1" noResize="1" noEditPoints="1" noAdjustHandles="1" noChangeArrowheads="1" noChangeShapeType="1" noTextEdit="1"/>
              </p:cNvSpPr>
              <p:nvPr/>
            </p:nvSpPr>
            <p:spPr>
              <a:xfrm>
                <a:off x="1979712" y="3937620"/>
                <a:ext cx="3240360" cy="497187"/>
              </a:xfrm>
              <a:prstGeom prst="rect">
                <a:avLst/>
              </a:prstGeom>
              <a:blipFill>
                <a:blip r:embed="rId3"/>
                <a:stretch>
                  <a:fillRect l="-1695" b="-1235"/>
                </a:stretch>
              </a:blipFill>
            </p:spPr>
            <p:txBody>
              <a:bodyPr/>
              <a:lstStyle/>
              <a:p>
                <a:r>
                  <a:rPr lang="en-US">
                    <a:noFill/>
                  </a:rPr>
                  <a:t> </a:t>
                </a:r>
              </a:p>
            </p:txBody>
          </p:sp>
        </mc:Fallback>
      </mc:AlternateContent>
      <p:sp>
        <p:nvSpPr>
          <p:cNvPr id="11" name="左大括号 10">
            <a:extLst>
              <a:ext uri="{FF2B5EF4-FFF2-40B4-BE49-F238E27FC236}">
                <a16:creationId xmlns:a16="http://schemas.microsoft.com/office/drawing/2014/main" id="{7A543B6B-6BCE-A51E-F4FF-6EE22F57E686}"/>
              </a:ext>
            </a:extLst>
          </p:cNvPr>
          <p:cNvSpPr/>
          <p:nvPr/>
        </p:nvSpPr>
        <p:spPr>
          <a:xfrm>
            <a:off x="4427984" y="3577580"/>
            <a:ext cx="720080" cy="12241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F19270D-7692-AB8A-0A94-097F94D88A24}"/>
              </a:ext>
            </a:extLst>
          </p:cNvPr>
          <p:cNvSpPr txBox="1"/>
          <p:nvPr/>
        </p:nvSpPr>
        <p:spPr>
          <a:xfrm>
            <a:off x="5364088" y="3392914"/>
            <a:ext cx="1512168" cy="369332"/>
          </a:xfrm>
          <a:prstGeom prst="rect">
            <a:avLst/>
          </a:prstGeom>
          <a:noFill/>
        </p:spPr>
        <p:txBody>
          <a:bodyPr wrap="square" rtlCol="0">
            <a:spAutoFit/>
          </a:bodyPr>
          <a:lstStyle/>
          <a:p>
            <a:r>
              <a:rPr lang="en-US" altLang="zh-CN" dirty="0"/>
              <a:t>1, if &gt;= 0</a:t>
            </a:r>
            <a:endParaRPr lang="zh-CN" altLang="en-US" dirty="0"/>
          </a:p>
        </p:txBody>
      </p:sp>
      <p:sp>
        <p:nvSpPr>
          <p:cNvPr id="13" name="文本框 12">
            <a:extLst>
              <a:ext uri="{FF2B5EF4-FFF2-40B4-BE49-F238E27FC236}">
                <a16:creationId xmlns:a16="http://schemas.microsoft.com/office/drawing/2014/main" id="{1FE3E721-8EE0-3ADE-07E7-2BADE3F061DC}"/>
              </a:ext>
            </a:extLst>
          </p:cNvPr>
          <p:cNvSpPr txBox="1"/>
          <p:nvPr/>
        </p:nvSpPr>
        <p:spPr>
          <a:xfrm>
            <a:off x="5364088" y="4617050"/>
            <a:ext cx="1512168" cy="369332"/>
          </a:xfrm>
          <a:prstGeom prst="rect">
            <a:avLst/>
          </a:prstGeom>
          <a:noFill/>
        </p:spPr>
        <p:txBody>
          <a:bodyPr wrap="square" rtlCol="0">
            <a:spAutoFit/>
          </a:bodyPr>
          <a:lstStyle/>
          <a:p>
            <a:r>
              <a:rPr lang="en-US" altLang="zh-CN" dirty="0"/>
              <a:t>-1, if &lt; 0</a:t>
            </a:r>
            <a:endParaRPr lang="zh-CN" altLang="en-US" dirty="0"/>
          </a:p>
        </p:txBody>
      </p:sp>
    </p:spTree>
    <p:extLst>
      <p:ext uri="{BB962C8B-B14F-4D97-AF65-F5344CB8AC3E}">
        <p14:creationId xmlns:p14="http://schemas.microsoft.com/office/powerpoint/2010/main" val="27870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4712234"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Simplest Data Mining Method</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图片 6">
            <a:extLst>
              <a:ext uri="{FF2B5EF4-FFF2-40B4-BE49-F238E27FC236}">
                <a16:creationId xmlns:a16="http://schemas.microsoft.com/office/drawing/2014/main" id="{048B285F-B9BB-EB8B-21F1-1344CA9811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145532"/>
            <a:ext cx="4381138" cy="2092960"/>
          </a:xfrm>
          <a:prstGeom prst="rect">
            <a:avLst/>
          </a:prstGeom>
          <a:noFill/>
          <a:ln>
            <a:noFill/>
          </a:ln>
        </p:spPr>
      </p:pic>
      <p:pic>
        <p:nvPicPr>
          <p:cNvPr id="14" name="图片 13" descr="表格&#10;&#10;描述已自动生成">
            <a:extLst>
              <a:ext uri="{FF2B5EF4-FFF2-40B4-BE49-F238E27FC236}">
                <a16:creationId xmlns:a16="http://schemas.microsoft.com/office/drawing/2014/main" id="{57A07966-F38A-8A94-0CEE-D8DDF92A3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80" y="2907922"/>
            <a:ext cx="3302170" cy="2330570"/>
          </a:xfrm>
          <a:prstGeom prst="rect">
            <a:avLst/>
          </a:prstGeom>
        </p:spPr>
      </p:pic>
      <p:sp>
        <p:nvSpPr>
          <p:cNvPr id="15" name="矩形 14">
            <a:extLst>
              <a:ext uri="{FF2B5EF4-FFF2-40B4-BE49-F238E27FC236}">
                <a16:creationId xmlns:a16="http://schemas.microsoft.com/office/drawing/2014/main" id="{4625FEC9-F1CF-CF6D-3D35-0C971A79E9F7}"/>
              </a:ext>
            </a:extLst>
          </p:cNvPr>
          <p:cNvSpPr/>
          <p:nvPr/>
        </p:nvSpPr>
        <p:spPr>
          <a:xfrm>
            <a:off x="1907704" y="1543216"/>
            <a:ext cx="5184576" cy="523220"/>
          </a:xfrm>
          <a:prstGeom prst="rect">
            <a:avLst/>
          </a:prstGeom>
          <a:noFill/>
        </p:spPr>
        <p:txBody>
          <a:bodyPr wrap="square" lIns="91440" tIns="45720" rIns="91440" bIns="45720">
            <a:spAutoFit/>
          </a:bodyPr>
          <a:lstStyle/>
          <a:p>
            <a:pPr algn="ctr"/>
            <a:r>
              <a:rPr lang="en-US" altLang="zh-CN"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Worse than random guess</a:t>
            </a:r>
            <a:endPar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61053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5648338"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Machine Learning Method-sentiment</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 name="图片 7" descr="表格&#10;&#10;描述已自动生成">
            <a:extLst>
              <a:ext uri="{FF2B5EF4-FFF2-40B4-BE49-F238E27FC236}">
                <a16:creationId xmlns:a16="http://schemas.microsoft.com/office/drawing/2014/main" id="{9C26A548-3AD7-D58A-B046-92D8037E5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817788"/>
            <a:ext cx="3269765" cy="2470819"/>
          </a:xfrm>
          <a:prstGeom prst="rect">
            <a:avLst/>
          </a:prstGeom>
        </p:spPr>
      </p:pic>
      <p:graphicFrame>
        <p:nvGraphicFramePr>
          <p:cNvPr id="9" name="表格 8">
            <a:extLst>
              <a:ext uri="{FF2B5EF4-FFF2-40B4-BE49-F238E27FC236}">
                <a16:creationId xmlns:a16="http://schemas.microsoft.com/office/drawing/2014/main" id="{C7D962B8-0BDD-9161-A8D0-BC49A79528F4}"/>
              </a:ext>
            </a:extLst>
          </p:cNvPr>
          <p:cNvGraphicFramePr>
            <a:graphicFrameLocks noGrp="1"/>
          </p:cNvGraphicFramePr>
          <p:nvPr>
            <p:extLst>
              <p:ext uri="{D42A27DB-BD31-4B8C-83A1-F6EECF244321}">
                <p14:modId xmlns:p14="http://schemas.microsoft.com/office/powerpoint/2010/main" val="2250291002"/>
              </p:ext>
            </p:extLst>
          </p:nvPr>
        </p:nvGraphicFramePr>
        <p:xfrm>
          <a:off x="1011894" y="3361556"/>
          <a:ext cx="6528733" cy="1762051"/>
        </p:xfrm>
        <a:graphic>
          <a:graphicData uri="http://schemas.openxmlformats.org/drawingml/2006/table">
            <a:tbl>
              <a:tblPr firstRow="1" firstCol="1" bandRow="1">
                <a:tableStyleId>{5C22544A-7EE6-4342-B048-85BDC9FD1C3A}</a:tableStyleId>
              </a:tblPr>
              <a:tblGrid>
                <a:gridCol w="830231">
                  <a:extLst>
                    <a:ext uri="{9D8B030D-6E8A-4147-A177-3AD203B41FA5}">
                      <a16:colId xmlns:a16="http://schemas.microsoft.com/office/drawing/2014/main" val="1140765279"/>
                    </a:ext>
                  </a:extLst>
                </a:gridCol>
                <a:gridCol w="474817">
                  <a:extLst>
                    <a:ext uri="{9D8B030D-6E8A-4147-A177-3AD203B41FA5}">
                      <a16:colId xmlns:a16="http://schemas.microsoft.com/office/drawing/2014/main" val="3612666232"/>
                    </a:ext>
                  </a:extLst>
                </a:gridCol>
                <a:gridCol w="474817">
                  <a:extLst>
                    <a:ext uri="{9D8B030D-6E8A-4147-A177-3AD203B41FA5}">
                      <a16:colId xmlns:a16="http://schemas.microsoft.com/office/drawing/2014/main" val="2028306452"/>
                    </a:ext>
                  </a:extLst>
                </a:gridCol>
                <a:gridCol w="474817">
                  <a:extLst>
                    <a:ext uri="{9D8B030D-6E8A-4147-A177-3AD203B41FA5}">
                      <a16:colId xmlns:a16="http://schemas.microsoft.com/office/drawing/2014/main" val="1992584218"/>
                    </a:ext>
                  </a:extLst>
                </a:gridCol>
                <a:gridCol w="526488">
                  <a:extLst>
                    <a:ext uri="{9D8B030D-6E8A-4147-A177-3AD203B41FA5}">
                      <a16:colId xmlns:a16="http://schemas.microsoft.com/office/drawing/2014/main" val="246216149"/>
                    </a:ext>
                  </a:extLst>
                </a:gridCol>
                <a:gridCol w="465041">
                  <a:extLst>
                    <a:ext uri="{9D8B030D-6E8A-4147-A177-3AD203B41FA5}">
                      <a16:colId xmlns:a16="http://schemas.microsoft.com/office/drawing/2014/main" val="3191673231"/>
                    </a:ext>
                  </a:extLst>
                </a:gridCol>
                <a:gridCol w="465041">
                  <a:extLst>
                    <a:ext uri="{9D8B030D-6E8A-4147-A177-3AD203B41FA5}">
                      <a16:colId xmlns:a16="http://schemas.microsoft.com/office/drawing/2014/main" val="997574626"/>
                    </a:ext>
                  </a:extLst>
                </a:gridCol>
                <a:gridCol w="465041">
                  <a:extLst>
                    <a:ext uri="{9D8B030D-6E8A-4147-A177-3AD203B41FA5}">
                      <a16:colId xmlns:a16="http://schemas.microsoft.com/office/drawing/2014/main" val="4158138988"/>
                    </a:ext>
                  </a:extLst>
                </a:gridCol>
                <a:gridCol w="517411">
                  <a:extLst>
                    <a:ext uri="{9D8B030D-6E8A-4147-A177-3AD203B41FA5}">
                      <a16:colId xmlns:a16="http://schemas.microsoft.com/office/drawing/2014/main" val="3496275618"/>
                    </a:ext>
                  </a:extLst>
                </a:gridCol>
                <a:gridCol w="439206">
                  <a:extLst>
                    <a:ext uri="{9D8B030D-6E8A-4147-A177-3AD203B41FA5}">
                      <a16:colId xmlns:a16="http://schemas.microsoft.com/office/drawing/2014/main" val="1136077619"/>
                    </a:ext>
                  </a:extLst>
                </a:gridCol>
                <a:gridCol w="439206">
                  <a:extLst>
                    <a:ext uri="{9D8B030D-6E8A-4147-A177-3AD203B41FA5}">
                      <a16:colId xmlns:a16="http://schemas.microsoft.com/office/drawing/2014/main" val="150261851"/>
                    </a:ext>
                  </a:extLst>
                </a:gridCol>
                <a:gridCol w="439206">
                  <a:extLst>
                    <a:ext uri="{9D8B030D-6E8A-4147-A177-3AD203B41FA5}">
                      <a16:colId xmlns:a16="http://schemas.microsoft.com/office/drawing/2014/main" val="2436241709"/>
                    </a:ext>
                  </a:extLst>
                </a:gridCol>
                <a:gridCol w="517411">
                  <a:extLst>
                    <a:ext uri="{9D8B030D-6E8A-4147-A177-3AD203B41FA5}">
                      <a16:colId xmlns:a16="http://schemas.microsoft.com/office/drawing/2014/main" val="2359401922"/>
                    </a:ext>
                  </a:extLst>
                </a:gridCol>
              </a:tblGrid>
              <a:tr h="247767">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gridSpan="4">
                  <a:txBody>
                    <a:bodyPr/>
                    <a:lstStyle/>
                    <a:p>
                      <a:r>
                        <a:rPr lang="en-US" sz="1050">
                          <a:effectLst/>
                        </a:rPr>
                        <a:t>S&amp;P/ASX 200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SP500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NASDAQ Composite</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92876730"/>
                  </a:ext>
                </a:extLst>
              </a:tr>
              <a:tr h="247767">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Lag30</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Lag1</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81973480"/>
                  </a:ext>
                </a:extLst>
              </a:tr>
              <a:tr h="247767">
                <a:tc>
                  <a:txBody>
                    <a:bodyPr/>
                    <a:lstStyle/>
                    <a:p>
                      <a:pPr algn="just">
                        <a:lnSpc>
                          <a:spcPct val="116000"/>
                        </a:lnSpc>
                        <a:spcAft>
                          <a:spcPts val="800"/>
                        </a:spcAft>
                      </a:pPr>
                      <a:r>
                        <a:rPr lang="en-US" sz="1100">
                          <a:effectLst/>
                        </a:rPr>
                        <a:t>XGBoost</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a:effectLst/>
                        </a:rPr>
                        <a:t>0.65</a:t>
                      </a:r>
                      <a:endParaRPr lang="zh-CN" sz="1200" b="1">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1058918"/>
                  </a:ext>
                </a:extLst>
              </a:tr>
              <a:tr h="770983">
                <a:tc>
                  <a:txBody>
                    <a:bodyPr/>
                    <a:lstStyle/>
                    <a:p>
                      <a:pPr algn="just">
                        <a:lnSpc>
                          <a:spcPct val="116000"/>
                        </a:lnSpc>
                        <a:spcAft>
                          <a:spcPts val="800"/>
                        </a:spcAft>
                      </a:pPr>
                      <a:r>
                        <a:rPr lang="en-US" sz="1100">
                          <a:effectLst/>
                        </a:rPr>
                        <a:t>Logistic Regression</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0.59</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0.62</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0.63</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0.81</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0.53</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0.59</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0.49</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0.54</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0.63</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69302512"/>
                  </a:ext>
                </a:extLst>
              </a:tr>
              <a:tr h="247767">
                <a:tc>
                  <a:txBody>
                    <a:bodyPr/>
                    <a:lstStyle/>
                    <a:p>
                      <a:pPr algn="just">
                        <a:lnSpc>
                          <a:spcPct val="116000"/>
                        </a:lnSpc>
                        <a:spcAft>
                          <a:spcPts val="800"/>
                        </a:spcAft>
                      </a:pPr>
                      <a:r>
                        <a:rPr lang="en-US" sz="1100">
                          <a:effectLst/>
                        </a:rPr>
                        <a:t>ExtraTree</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0.76</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0.54</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0.56</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0.74</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32948276"/>
                  </a:ext>
                </a:extLst>
              </a:tr>
            </a:tbl>
          </a:graphicData>
        </a:graphic>
      </p:graphicFrame>
    </p:spTree>
    <p:extLst>
      <p:ext uri="{BB962C8B-B14F-4D97-AF65-F5344CB8AC3E}">
        <p14:creationId xmlns:p14="http://schemas.microsoft.com/office/powerpoint/2010/main" val="1770630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4">
            <a:extLst>
              <a:ext uri="{FF2B5EF4-FFF2-40B4-BE49-F238E27FC236}">
                <a16:creationId xmlns:a16="http://schemas.microsoft.com/office/drawing/2014/main" id="{766BA144-457F-DA49-3136-C2D36D26ADCC}"/>
              </a:ext>
            </a:extLst>
          </p:cNvPr>
          <p:cNvSpPr txBox="1">
            <a:spLocks noChangeArrowheads="1"/>
          </p:cNvSpPr>
          <p:nvPr/>
        </p:nvSpPr>
        <p:spPr bwMode="auto">
          <a:xfrm>
            <a:off x="683568" y="481236"/>
            <a:ext cx="3156912" cy="400110"/>
          </a:xfrm>
          <a:prstGeom prst="rect">
            <a:avLst/>
          </a:prstGeom>
          <a:noFill/>
          <a:ln w="9525">
            <a:noFill/>
            <a:miter lim="800000"/>
            <a:headEnd/>
            <a:tailEnd/>
          </a:ln>
        </p:spPr>
        <p:txBody>
          <a:bodyPr wrap="square" lIns="91440" tIns="45720" rIns="91440" bIns="45720" anchor="t">
            <a:spAutoFit/>
          </a:bodyPr>
          <a:lstStyle/>
          <a:p>
            <a:r>
              <a:rPr lang="en-US" altLang="zh-CN" sz="2000" b="1" kern="0" dirty="0">
                <a:solidFill>
                  <a:schemeClr val="tx2">
                    <a:lumMod val="75000"/>
                  </a:schemeClr>
                </a:solidFill>
                <a:latin typeface="微软雅黑"/>
                <a:ea typeface="微软雅黑"/>
              </a:rPr>
              <a:t>Data Understanding</a:t>
            </a:r>
            <a:endParaRPr lang="en-US" altLang="zh-CN" sz="2000" b="1" kern="0" dirty="0">
              <a:solidFill>
                <a:schemeClr val="tx2">
                  <a:lumMod val="7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FE58FBBF-44C8-7826-305D-BC388C638C27}"/>
              </a:ext>
            </a:extLst>
          </p:cNvPr>
          <p:cNvSpPr txBox="1"/>
          <p:nvPr/>
        </p:nvSpPr>
        <p:spPr>
          <a:xfrm>
            <a:off x="2771800" y="1098530"/>
            <a:ext cx="2909885" cy="369332"/>
          </a:xfrm>
          <a:prstGeom prst="rect">
            <a:avLst/>
          </a:prstGeom>
          <a:noFill/>
        </p:spPr>
        <p:txBody>
          <a:bodyPr wrap="square" rtlCol="0">
            <a:spAutoFit/>
          </a:bodyPr>
          <a:lstStyle/>
          <a:p>
            <a:r>
              <a:rPr lang="en-US" altLang="zh-CN" sz="1800" dirty="0">
                <a:effectLst/>
                <a:latin typeface="Calibri" panose="020F0502020204030204" pitchFamily="34" charset="0"/>
                <a:ea typeface="宋体" panose="02010600030101010101" pitchFamily="2" charset="-122"/>
              </a:rPr>
              <a:t> 2003-02-19 to 2021-12-31 </a:t>
            </a:r>
            <a:endParaRPr lang="zh-CN" altLang="en-US" dirty="0"/>
          </a:p>
        </p:txBody>
      </p:sp>
      <p:pic>
        <p:nvPicPr>
          <p:cNvPr id="2" name="图片 1" descr="表格&#10;&#10;描述已自动生成">
            <a:extLst>
              <a:ext uri="{FF2B5EF4-FFF2-40B4-BE49-F238E27FC236}">
                <a16:creationId xmlns:a16="http://schemas.microsoft.com/office/drawing/2014/main" id="{2D027998-F536-6477-90E2-C95341BB1E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767052"/>
            <a:ext cx="2198370" cy="1818640"/>
          </a:xfrm>
          <a:prstGeom prst="rect">
            <a:avLst/>
          </a:prstGeom>
          <a:noFill/>
          <a:ln>
            <a:noFill/>
          </a:ln>
        </p:spPr>
      </p:pic>
      <p:sp>
        <p:nvSpPr>
          <p:cNvPr id="6" name="文本框 5">
            <a:extLst>
              <a:ext uri="{FF2B5EF4-FFF2-40B4-BE49-F238E27FC236}">
                <a16:creationId xmlns:a16="http://schemas.microsoft.com/office/drawing/2014/main" id="{2A6901BD-32C6-A68E-1601-0D93F9A214B3}"/>
              </a:ext>
            </a:extLst>
          </p:cNvPr>
          <p:cNvSpPr txBox="1"/>
          <p:nvPr/>
        </p:nvSpPr>
        <p:spPr>
          <a:xfrm>
            <a:off x="2915816" y="1685046"/>
            <a:ext cx="4572000" cy="369332"/>
          </a:xfrm>
          <a:prstGeom prst="rect">
            <a:avLst/>
          </a:prstGeom>
          <a:noFill/>
        </p:spPr>
        <p:txBody>
          <a:bodyPr wrap="square">
            <a:spAutoFit/>
          </a:bodyPr>
          <a:lstStyle/>
          <a:p>
            <a:r>
              <a:rPr lang="en-US" altLang="zh-CN" sz="1800" dirty="0">
                <a:effectLst/>
                <a:latin typeface="Calibri" panose="020F0502020204030204" pitchFamily="34" charset="0"/>
                <a:ea typeface="宋体" panose="02010600030101010101" pitchFamily="2" charset="-122"/>
              </a:rPr>
              <a:t>1, 244, 184 headlines in total</a:t>
            </a:r>
            <a:endParaRPr lang="zh-CN" altLang="en-US" dirty="0"/>
          </a:p>
        </p:txBody>
      </p:sp>
      <p:pic>
        <p:nvPicPr>
          <p:cNvPr id="8" name="图片 7">
            <a:extLst>
              <a:ext uri="{FF2B5EF4-FFF2-40B4-BE49-F238E27FC236}">
                <a16:creationId xmlns:a16="http://schemas.microsoft.com/office/drawing/2014/main" id="{CA5C126E-69FA-0F14-FCC9-1A7F215FFB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280062"/>
            <a:ext cx="3379148" cy="2510044"/>
          </a:xfrm>
          <a:prstGeom prst="rect">
            <a:avLst/>
          </a:prstGeom>
          <a:noFill/>
          <a:ln>
            <a:noFill/>
          </a:ln>
        </p:spPr>
      </p:pic>
      <p:sp>
        <p:nvSpPr>
          <p:cNvPr id="10" name="文本框 9">
            <a:extLst>
              <a:ext uri="{FF2B5EF4-FFF2-40B4-BE49-F238E27FC236}">
                <a16:creationId xmlns:a16="http://schemas.microsoft.com/office/drawing/2014/main" id="{E633C181-D7D1-776E-E9B4-BFC77FA1B2DC}"/>
              </a:ext>
            </a:extLst>
          </p:cNvPr>
          <p:cNvSpPr txBox="1"/>
          <p:nvPr/>
        </p:nvSpPr>
        <p:spPr>
          <a:xfrm>
            <a:off x="883970" y="4733019"/>
            <a:ext cx="4572000" cy="276999"/>
          </a:xfrm>
          <a:prstGeom prst="rect">
            <a:avLst/>
          </a:prstGeom>
          <a:noFill/>
        </p:spPr>
        <p:txBody>
          <a:bodyPr wrap="square">
            <a:spAutoFit/>
          </a:bodyPr>
          <a:lstStyle/>
          <a:p>
            <a:r>
              <a:rPr lang="en-US" altLang="zh-CN" sz="1200" dirty="0">
                <a:effectLst/>
                <a:latin typeface="Calibri" panose="020F0502020204030204" pitchFamily="34" charset="0"/>
                <a:ea typeface="宋体" panose="02010600030101010101" pitchFamily="2" charset="-122"/>
              </a:rPr>
              <a:t> Table 1: Number of data statistics </a:t>
            </a:r>
            <a:endParaRPr lang="zh-CN" altLang="en-US" sz="1200" dirty="0"/>
          </a:p>
        </p:txBody>
      </p:sp>
      <p:sp>
        <p:nvSpPr>
          <p:cNvPr id="14" name="文本框 13">
            <a:extLst>
              <a:ext uri="{FF2B5EF4-FFF2-40B4-BE49-F238E27FC236}">
                <a16:creationId xmlns:a16="http://schemas.microsoft.com/office/drawing/2014/main" id="{2E0102D5-D88C-901E-0F7A-FA426E3B43B2}"/>
              </a:ext>
            </a:extLst>
          </p:cNvPr>
          <p:cNvSpPr txBox="1"/>
          <p:nvPr/>
        </p:nvSpPr>
        <p:spPr>
          <a:xfrm>
            <a:off x="5454385" y="4733019"/>
            <a:ext cx="4572000" cy="307777"/>
          </a:xfrm>
          <a:prstGeom prst="rect">
            <a:avLst/>
          </a:prstGeom>
          <a:noFill/>
        </p:spPr>
        <p:txBody>
          <a:bodyPr wrap="square">
            <a:spAutoFit/>
          </a:bodyPr>
          <a:lstStyle/>
          <a:p>
            <a:r>
              <a:rPr lang="zh-CN" altLang="zh-CN" sz="1400" dirty="0">
                <a:effectLst/>
                <a:ea typeface="Calibri" panose="020F0502020204030204" pitchFamily="34" charset="0"/>
              </a:rPr>
              <a:t> </a:t>
            </a:r>
            <a:r>
              <a:rPr lang="en-US" altLang="zh-CN" sz="1400" dirty="0">
                <a:effectLst/>
                <a:ea typeface="Calibri" panose="020F0502020204030204" pitchFamily="34" charset="0"/>
              </a:rPr>
              <a:t>Figure 1: Number of data statistic</a:t>
            </a:r>
            <a:endParaRPr lang="zh-CN" altLang="en-US" sz="1400" dirty="0"/>
          </a:p>
        </p:txBody>
      </p:sp>
    </p:spTree>
    <p:extLst>
      <p:ext uri="{BB962C8B-B14F-4D97-AF65-F5344CB8AC3E}">
        <p14:creationId xmlns:p14="http://schemas.microsoft.com/office/powerpoint/2010/main" val="401688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4712234"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Machine Learning Method</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a:extLst>
              <a:ext uri="{FF2B5EF4-FFF2-40B4-BE49-F238E27FC236}">
                <a16:creationId xmlns:a16="http://schemas.microsoft.com/office/drawing/2014/main" id="{F904C608-72F6-5A5A-8F17-69CE83912A3D}"/>
              </a:ext>
            </a:extLst>
          </p:cNvPr>
          <p:cNvSpPr txBox="1"/>
          <p:nvPr/>
        </p:nvSpPr>
        <p:spPr>
          <a:xfrm>
            <a:off x="672639" y="1518672"/>
            <a:ext cx="7455797" cy="2677656"/>
          </a:xfrm>
          <a:prstGeom prst="rect">
            <a:avLst/>
          </a:prstGeom>
          <a:noFill/>
        </p:spPr>
        <p:txBody>
          <a:bodyPr wrap="square">
            <a:spAutoFit/>
          </a:bodyPr>
          <a:lstStyle/>
          <a:p>
            <a:pPr marL="285750" indent="-285750">
              <a:buFont typeface="Arial" panose="020B0604020202020204" pitchFamily="34" charset="0"/>
              <a:buChar char="•"/>
            </a:pPr>
            <a:r>
              <a:rPr lang="en-US" altLang="zh-CN" sz="2400" dirty="0">
                <a:effectLst/>
                <a:latin typeface="Calibri" panose="020F0502020204030204" pitchFamily="34" charset="0"/>
                <a:ea typeface="宋体" panose="02010600030101010101" pitchFamily="2" charset="-122"/>
              </a:rPr>
              <a:t>overall the best ones are Logistic Regression</a:t>
            </a:r>
          </a:p>
          <a:p>
            <a:endParaRPr lang="en-US" altLang="zh-CN" sz="24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2400" dirty="0">
                <a:effectLst/>
                <a:latin typeface="Calibri" panose="020F0502020204030204" pitchFamily="34" charset="0"/>
                <a:ea typeface="宋体" panose="02010600030101010101" pitchFamily="2" charset="-122"/>
              </a:rPr>
              <a:t> </a:t>
            </a:r>
            <a:r>
              <a:rPr lang="en-US" altLang="zh-CN" sz="2400" dirty="0">
                <a:latin typeface="Calibri" panose="020F0502020204030204" pitchFamily="34" charset="0"/>
                <a:ea typeface="宋体" panose="02010600030101010101" pitchFamily="2" charset="-122"/>
              </a:rPr>
              <a:t>P</a:t>
            </a:r>
            <a:r>
              <a:rPr lang="en-US" altLang="zh-CN" sz="2400" dirty="0">
                <a:effectLst/>
                <a:latin typeface="Calibri" panose="020F0502020204030204" pitchFamily="34" charset="0"/>
                <a:ea typeface="宋体" panose="02010600030101010101" pitchFamily="2" charset="-122"/>
              </a:rPr>
              <a:t>rediction for S&amp;P /ASX 200 is the best, because all the news is from the Australia media</a:t>
            </a:r>
          </a:p>
          <a:p>
            <a:endParaRPr lang="en-US" altLang="zh-CN" sz="24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2400" dirty="0">
                <a:effectLst/>
                <a:latin typeface="Calibri" panose="020F0502020204030204" pitchFamily="34" charset="0"/>
                <a:ea typeface="宋体" panose="02010600030101010101" pitchFamily="2" charset="-122"/>
              </a:rPr>
              <a:t>Long-term predictions are generally more accurate than short-term predictions</a:t>
            </a:r>
            <a:endParaRPr lang="zh-CN" altLang="en-US" sz="2400" dirty="0"/>
          </a:p>
        </p:txBody>
      </p:sp>
    </p:spTree>
    <p:extLst>
      <p:ext uri="{BB962C8B-B14F-4D97-AF65-F5344CB8AC3E}">
        <p14:creationId xmlns:p14="http://schemas.microsoft.com/office/powerpoint/2010/main" val="265690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6224402"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Machine Learning </a:t>
            </a:r>
            <a:r>
              <a:rPr lang="en-US" altLang="zh-CN" sz="2000" b="1" kern="0" dirty="0" err="1">
                <a:solidFill>
                  <a:schemeClr val="tx2">
                    <a:lumMod val="75000"/>
                  </a:schemeClr>
                </a:solidFill>
                <a:latin typeface="微软雅黑" pitchFamily="34" charset="-122"/>
                <a:ea typeface="微软雅黑" pitchFamily="34" charset="-122"/>
              </a:rPr>
              <a:t>Method-sentiment+topic</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a:extLst>
              <a:ext uri="{FF2B5EF4-FFF2-40B4-BE49-F238E27FC236}">
                <a16:creationId xmlns:a16="http://schemas.microsoft.com/office/drawing/2014/main" id="{F904C608-72F6-5A5A-8F17-69CE83912A3D}"/>
              </a:ext>
            </a:extLst>
          </p:cNvPr>
          <p:cNvSpPr txBox="1"/>
          <p:nvPr/>
        </p:nvSpPr>
        <p:spPr>
          <a:xfrm>
            <a:off x="1187624" y="1129308"/>
            <a:ext cx="7455797" cy="461665"/>
          </a:xfrm>
          <a:prstGeom prst="rect">
            <a:avLst/>
          </a:prstGeom>
          <a:noFill/>
        </p:spPr>
        <p:txBody>
          <a:bodyPr wrap="square">
            <a:spAutoFit/>
          </a:bodyPr>
          <a:lstStyle/>
          <a:p>
            <a:r>
              <a:rPr lang="en-US" altLang="zh-CN" sz="2400" dirty="0"/>
              <a:t>Use topic modelling to get topic-related features </a:t>
            </a:r>
            <a:endParaRPr lang="zh-CN" altLang="en-US" sz="2400" dirty="0"/>
          </a:p>
        </p:txBody>
      </p:sp>
      <p:pic>
        <p:nvPicPr>
          <p:cNvPr id="6" name="图片 5">
            <a:extLst>
              <a:ext uri="{FF2B5EF4-FFF2-40B4-BE49-F238E27FC236}">
                <a16:creationId xmlns:a16="http://schemas.microsoft.com/office/drawing/2014/main" id="{B26F9A46-8871-062B-88EB-64E57D7F02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94" y="1705372"/>
            <a:ext cx="6524472" cy="1443713"/>
          </a:xfrm>
          <a:prstGeom prst="rect">
            <a:avLst/>
          </a:prstGeom>
          <a:noFill/>
          <a:ln>
            <a:noFill/>
          </a:ln>
        </p:spPr>
      </p:pic>
      <p:graphicFrame>
        <p:nvGraphicFramePr>
          <p:cNvPr id="8" name="表格 7">
            <a:extLst>
              <a:ext uri="{FF2B5EF4-FFF2-40B4-BE49-F238E27FC236}">
                <a16:creationId xmlns:a16="http://schemas.microsoft.com/office/drawing/2014/main" id="{E920EA5F-6F82-5B6D-497F-E1CBE5778831}"/>
              </a:ext>
            </a:extLst>
          </p:cNvPr>
          <p:cNvGraphicFramePr>
            <a:graphicFrameLocks noGrp="1"/>
          </p:cNvGraphicFramePr>
          <p:nvPr>
            <p:extLst>
              <p:ext uri="{D42A27DB-BD31-4B8C-83A1-F6EECF244321}">
                <p14:modId xmlns:p14="http://schemas.microsoft.com/office/powerpoint/2010/main" val="1398595005"/>
              </p:ext>
            </p:extLst>
          </p:nvPr>
        </p:nvGraphicFramePr>
        <p:xfrm>
          <a:off x="1187624" y="3263484"/>
          <a:ext cx="6480719" cy="1898171"/>
        </p:xfrm>
        <a:graphic>
          <a:graphicData uri="http://schemas.openxmlformats.org/drawingml/2006/table">
            <a:tbl>
              <a:tblPr firstRow="1" firstCol="1" bandRow="1">
                <a:tableStyleId>{5C22544A-7EE6-4342-B048-85BDC9FD1C3A}</a:tableStyleId>
              </a:tblPr>
              <a:tblGrid>
                <a:gridCol w="782538">
                  <a:extLst>
                    <a:ext uri="{9D8B030D-6E8A-4147-A177-3AD203B41FA5}">
                      <a16:colId xmlns:a16="http://schemas.microsoft.com/office/drawing/2014/main" val="421263431"/>
                    </a:ext>
                  </a:extLst>
                </a:gridCol>
                <a:gridCol w="585614">
                  <a:extLst>
                    <a:ext uri="{9D8B030D-6E8A-4147-A177-3AD203B41FA5}">
                      <a16:colId xmlns:a16="http://schemas.microsoft.com/office/drawing/2014/main" val="4248730949"/>
                    </a:ext>
                  </a:extLst>
                </a:gridCol>
                <a:gridCol w="625276">
                  <a:extLst>
                    <a:ext uri="{9D8B030D-6E8A-4147-A177-3AD203B41FA5}">
                      <a16:colId xmlns:a16="http://schemas.microsoft.com/office/drawing/2014/main" val="2961397870"/>
                    </a:ext>
                  </a:extLst>
                </a:gridCol>
                <a:gridCol w="426272">
                  <a:extLst>
                    <a:ext uri="{9D8B030D-6E8A-4147-A177-3AD203B41FA5}">
                      <a16:colId xmlns:a16="http://schemas.microsoft.com/office/drawing/2014/main" val="2791464903"/>
                    </a:ext>
                  </a:extLst>
                </a:gridCol>
                <a:gridCol w="460620">
                  <a:extLst>
                    <a:ext uri="{9D8B030D-6E8A-4147-A177-3AD203B41FA5}">
                      <a16:colId xmlns:a16="http://schemas.microsoft.com/office/drawing/2014/main" val="4231974765"/>
                    </a:ext>
                  </a:extLst>
                </a:gridCol>
                <a:gridCol w="466781">
                  <a:extLst>
                    <a:ext uri="{9D8B030D-6E8A-4147-A177-3AD203B41FA5}">
                      <a16:colId xmlns:a16="http://schemas.microsoft.com/office/drawing/2014/main" val="944506858"/>
                    </a:ext>
                  </a:extLst>
                </a:gridCol>
                <a:gridCol w="426272">
                  <a:extLst>
                    <a:ext uri="{9D8B030D-6E8A-4147-A177-3AD203B41FA5}">
                      <a16:colId xmlns:a16="http://schemas.microsoft.com/office/drawing/2014/main" val="1943923151"/>
                    </a:ext>
                  </a:extLst>
                </a:gridCol>
                <a:gridCol w="426272">
                  <a:extLst>
                    <a:ext uri="{9D8B030D-6E8A-4147-A177-3AD203B41FA5}">
                      <a16:colId xmlns:a16="http://schemas.microsoft.com/office/drawing/2014/main" val="1382859759"/>
                    </a:ext>
                  </a:extLst>
                </a:gridCol>
                <a:gridCol w="501129">
                  <a:extLst>
                    <a:ext uri="{9D8B030D-6E8A-4147-A177-3AD203B41FA5}">
                      <a16:colId xmlns:a16="http://schemas.microsoft.com/office/drawing/2014/main" val="2164313827"/>
                    </a:ext>
                  </a:extLst>
                </a:gridCol>
                <a:gridCol w="426272">
                  <a:extLst>
                    <a:ext uri="{9D8B030D-6E8A-4147-A177-3AD203B41FA5}">
                      <a16:colId xmlns:a16="http://schemas.microsoft.com/office/drawing/2014/main" val="2441787008"/>
                    </a:ext>
                  </a:extLst>
                </a:gridCol>
                <a:gridCol w="426272">
                  <a:extLst>
                    <a:ext uri="{9D8B030D-6E8A-4147-A177-3AD203B41FA5}">
                      <a16:colId xmlns:a16="http://schemas.microsoft.com/office/drawing/2014/main" val="493327350"/>
                    </a:ext>
                  </a:extLst>
                </a:gridCol>
                <a:gridCol w="426272">
                  <a:extLst>
                    <a:ext uri="{9D8B030D-6E8A-4147-A177-3AD203B41FA5}">
                      <a16:colId xmlns:a16="http://schemas.microsoft.com/office/drawing/2014/main" val="2895903922"/>
                    </a:ext>
                  </a:extLst>
                </a:gridCol>
                <a:gridCol w="501129">
                  <a:extLst>
                    <a:ext uri="{9D8B030D-6E8A-4147-A177-3AD203B41FA5}">
                      <a16:colId xmlns:a16="http://schemas.microsoft.com/office/drawing/2014/main" val="3533152495"/>
                    </a:ext>
                  </a:extLst>
                </a:gridCol>
              </a:tblGrid>
              <a:tr h="194183">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gridSpan="4">
                  <a:txBody>
                    <a:bodyPr/>
                    <a:lstStyle/>
                    <a:p>
                      <a:r>
                        <a:rPr lang="en-US" sz="1050">
                          <a:effectLst/>
                        </a:rPr>
                        <a:t>S&amp;P/ASX 200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SP500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NASDAQ Composite</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52737012"/>
                  </a:ext>
                </a:extLst>
              </a:tr>
              <a:tr h="399213">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95329044"/>
                  </a:ext>
                </a:extLst>
              </a:tr>
              <a:tr h="399213">
                <a:tc>
                  <a:txBody>
                    <a:bodyPr/>
                    <a:lstStyle/>
                    <a:p>
                      <a:pPr algn="just">
                        <a:lnSpc>
                          <a:spcPct val="116000"/>
                        </a:lnSpc>
                        <a:spcAft>
                          <a:spcPts val="800"/>
                        </a:spcAft>
                      </a:pPr>
                      <a:r>
                        <a:rPr lang="en-US" sz="1100">
                          <a:effectLst/>
                        </a:rPr>
                        <a:t>sentiment</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0.60</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01881724"/>
                  </a:ext>
                </a:extLst>
              </a:tr>
              <a:tr h="194183">
                <a:tc>
                  <a:txBody>
                    <a:bodyPr/>
                    <a:lstStyle/>
                    <a:p>
                      <a:pPr algn="just">
                        <a:lnSpc>
                          <a:spcPct val="116000"/>
                        </a:lnSpc>
                        <a:spcAft>
                          <a:spcPts val="800"/>
                        </a:spcAft>
                      </a:pPr>
                      <a:r>
                        <a:rPr lang="en-US" sz="1100">
                          <a:effectLst/>
                        </a:rPr>
                        <a:t>topic</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0.76</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0.47</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0.68</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0.56</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10556785"/>
                  </a:ext>
                </a:extLst>
              </a:tr>
              <a:tr h="711379">
                <a:tc>
                  <a:txBody>
                    <a:bodyPr/>
                    <a:lstStyle/>
                    <a:p>
                      <a:pPr algn="just">
                        <a:lnSpc>
                          <a:spcPct val="116000"/>
                        </a:lnSpc>
                        <a:spcAft>
                          <a:spcPts val="800"/>
                        </a:spcAft>
                      </a:pPr>
                      <a:r>
                        <a:rPr lang="en-US" sz="1100">
                          <a:effectLst/>
                        </a:rPr>
                        <a:t>Sentiment+</a:t>
                      </a:r>
                      <a:endParaRPr lang="zh-CN" sz="1200">
                        <a:effectLst/>
                      </a:endParaRPr>
                    </a:p>
                    <a:p>
                      <a:pPr algn="just">
                        <a:lnSpc>
                          <a:spcPct val="116000"/>
                        </a:lnSpc>
                        <a:spcAft>
                          <a:spcPts val="800"/>
                        </a:spcAft>
                      </a:pPr>
                      <a:r>
                        <a:rPr lang="en-US" sz="1100">
                          <a:effectLst/>
                        </a:rPr>
                        <a:t>topic</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0.57</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0.54</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0.79</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0.46</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0.56</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0.70</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27027710"/>
                  </a:ext>
                </a:extLst>
              </a:tr>
            </a:tbl>
          </a:graphicData>
        </a:graphic>
      </p:graphicFrame>
      <p:sp>
        <p:nvSpPr>
          <p:cNvPr id="10" name="文本框 9">
            <a:extLst>
              <a:ext uri="{FF2B5EF4-FFF2-40B4-BE49-F238E27FC236}">
                <a16:creationId xmlns:a16="http://schemas.microsoft.com/office/drawing/2014/main" id="{A8CFC52F-4910-9BC0-2C80-AE3AA53C2C27}"/>
              </a:ext>
            </a:extLst>
          </p:cNvPr>
          <p:cNvSpPr txBox="1"/>
          <p:nvPr/>
        </p:nvSpPr>
        <p:spPr>
          <a:xfrm>
            <a:off x="3800059" y="5276054"/>
            <a:ext cx="4572000" cy="369332"/>
          </a:xfrm>
          <a:prstGeom prst="rect">
            <a:avLst/>
          </a:prstGeom>
          <a:noFill/>
        </p:spPr>
        <p:txBody>
          <a:bodyPr wrap="square">
            <a:spAutoFit/>
          </a:bodyPr>
          <a:lstStyle/>
          <a:p>
            <a:r>
              <a:rPr lang="en-US" altLang="zh-CN" sz="1800" dirty="0" err="1">
                <a:effectLst/>
                <a:latin typeface="Calibri" panose="020F0502020204030204" pitchFamily="34" charset="0"/>
                <a:ea typeface="宋体" panose="02010600030101010101" pitchFamily="2" charset="-122"/>
              </a:rPr>
              <a:t>XGBoost</a:t>
            </a:r>
            <a:endParaRPr lang="zh-CN" altLang="en-US" dirty="0"/>
          </a:p>
        </p:txBody>
      </p:sp>
    </p:spTree>
    <p:extLst>
      <p:ext uri="{BB962C8B-B14F-4D97-AF65-F5344CB8AC3E}">
        <p14:creationId xmlns:p14="http://schemas.microsoft.com/office/powerpoint/2010/main" val="830784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44730"/>
            <a:ext cx="6224402"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Machine Learning Method-embedding data</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a:extLst>
              <a:ext uri="{FF2B5EF4-FFF2-40B4-BE49-F238E27FC236}">
                <a16:creationId xmlns:a16="http://schemas.microsoft.com/office/drawing/2014/main" id="{F904C608-72F6-5A5A-8F17-69CE83912A3D}"/>
              </a:ext>
            </a:extLst>
          </p:cNvPr>
          <p:cNvSpPr txBox="1"/>
          <p:nvPr/>
        </p:nvSpPr>
        <p:spPr>
          <a:xfrm>
            <a:off x="1012707" y="859239"/>
            <a:ext cx="7455797" cy="830997"/>
          </a:xfrm>
          <a:prstGeom prst="rect">
            <a:avLst/>
          </a:prstGeom>
          <a:noFill/>
        </p:spPr>
        <p:txBody>
          <a:bodyPr wrap="square">
            <a:spAutoFit/>
          </a:bodyPr>
          <a:lstStyle/>
          <a:p>
            <a:r>
              <a:rPr lang="en-US" altLang="zh-CN" sz="2400" dirty="0"/>
              <a:t>Combine all texts in one day and use </a:t>
            </a:r>
            <a:r>
              <a:rPr lang="zh-CN" altLang="zh-CN" sz="1800" dirty="0">
                <a:effectLst/>
                <a:ea typeface="Calibri" panose="020F0502020204030204" pitchFamily="34" charset="0"/>
              </a:rPr>
              <a:t> </a:t>
            </a:r>
            <a:r>
              <a:rPr lang="en-US" altLang="zh-CN" sz="1800" dirty="0">
                <a:effectLst/>
                <a:ea typeface="Calibri" panose="020F0502020204030204" pitchFamily="34" charset="0"/>
              </a:rPr>
              <a:t>‘</a:t>
            </a:r>
            <a:r>
              <a:rPr lang="en-US" altLang="zh-CN" sz="1800" dirty="0" err="1">
                <a:effectLst/>
                <a:ea typeface="Calibri" panose="020F0502020204030204" pitchFamily="34" charset="0"/>
              </a:rPr>
              <a:t>SentenceTransformer</a:t>
            </a:r>
            <a:r>
              <a:rPr lang="en-US" altLang="zh-CN" sz="1800" dirty="0">
                <a:effectLst/>
                <a:ea typeface="Calibri" panose="020F0502020204030204" pitchFamily="34" charset="0"/>
              </a:rPr>
              <a:t>’</a:t>
            </a:r>
            <a:r>
              <a:rPr lang="en-US" altLang="zh-CN" sz="2400" dirty="0">
                <a:effectLst/>
                <a:ea typeface="Calibri" panose="020F0502020204030204" pitchFamily="34" charset="0"/>
              </a:rPr>
              <a:t> to get the embeddings</a:t>
            </a:r>
            <a:endParaRPr lang="zh-CN" altLang="en-US" sz="2400" dirty="0"/>
          </a:p>
        </p:txBody>
      </p:sp>
      <p:pic>
        <p:nvPicPr>
          <p:cNvPr id="9" name="图片 8">
            <a:extLst>
              <a:ext uri="{FF2B5EF4-FFF2-40B4-BE49-F238E27FC236}">
                <a16:creationId xmlns:a16="http://schemas.microsoft.com/office/drawing/2014/main" id="{B0AB5951-0AB4-AD20-DB30-F2ABAA2E9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0" y="1853666"/>
            <a:ext cx="8941260" cy="901746"/>
          </a:xfrm>
          <a:prstGeom prst="rect">
            <a:avLst/>
          </a:prstGeom>
        </p:spPr>
      </p:pic>
      <p:graphicFrame>
        <p:nvGraphicFramePr>
          <p:cNvPr id="11" name="表格 10">
            <a:extLst>
              <a:ext uri="{FF2B5EF4-FFF2-40B4-BE49-F238E27FC236}">
                <a16:creationId xmlns:a16="http://schemas.microsoft.com/office/drawing/2014/main" id="{2BB9090D-9B4E-4DE0-200D-F243BF82C59E}"/>
              </a:ext>
            </a:extLst>
          </p:cNvPr>
          <p:cNvGraphicFramePr>
            <a:graphicFrameLocks noGrp="1"/>
          </p:cNvGraphicFramePr>
          <p:nvPr>
            <p:extLst>
              <p:ext uri="{D42A27DB-BD31-4B8C-83A1-F6EECF244321}">
                <p14:modId xmlns:p14="http://schemas.microsoft.com/office/powerpoint/2010/main" val="2862799043"/>
              </p:ext>
            </p:extLst>
          </p:nvPr>
        </p:nvGraphicFramePr>
        <p:xfrm>
          <a:off x="1251485" y="2889470"/>
          <a:ext cx="6641030" cy="1436800"/>
        </p:xfrm>
        <a:graphic>
          <a:graphicData uri="http://schemas.openxmlformats.org/drawingml/2006/table">
            <a:tbl>
              <a:tblPr firstRow="1" firstCol="1" bandRow="1">
                <a:tableStyleId>{5C22544A-7EE6-4342-B048-85BDC9FD1C3A}</a:tableStyleId>
              </a:tblPr>
              <a:tblGrid>
                <a:gridCol w="844512">
                  <a:extLst>
                    <a:ext uri="{9D8B030D-6E8A-4147-A177-3AD203B41FA5}">
                      <a16:colId xmlns:a16="http://schemas.microsoft.com/office/drawing/2014/main" val="1237479831"/>
                    </a:ext>
                  </a:extLst>
                </a:gridCol>
                <a:gridCol w="482984">
                  <a:extLst>
                    <a:ext uri="{9D8B030D-6E8A-4147-A177-3AD203B41FA5}">
                      <a16:colId xmlns:a16="http://schemas.microsoft.com/office/drawing/2014/main" val="326977019"/>
                    </a:ext>
                  </a:extLst>
                </a:gridCol>
                <a:gridCol w="482984">
                  <a:extLst>
                    <a:ext uri="{9D8B030D-6E8A-4147-A177-3AD203B41FA5}">
                      <a16:colId xmlns:a16="http://schemas.microsoft.com/office/drawing/2014/main" val="1199688585"/>
                    </a:ext>
                  </a:extLst>
                </a:gridCol>
                <a:gridCol w="482984">
                  <a:extLst>
                    <a:ext uri="{9D8B030D-6E8A-4147-A177-3AD203B41FA5}">
                      <a16:colId xmlns:a16="http://schemas.microsoft.com/office/drawing/2014/main" val="3400935873"/>
                    </a:ext>
                  </a:extLst>
                </a:gridCol>
                <a:gridCol w="535544">
                  <a:extLst>
                    <a:ext uri="{9D8B030D-6E8A-4147-A177-3AD203B41FA5}">
                      <a16:colId xmlns:a16="http://schemas.microsoft.com/office/drawing/2014/main" val="2268100517"/>
                    </a:ext>
                  </a:extLst>
                </a:gridCol>
                <a:gridCol w="473040">
                  <a:extLst>
                    <a:ext uri="{9D8B030D-6E8A-4147-A177-3AD203B41FA5}">
                      <a16:colId xmlns:a16="http://schemas.microsoft.com/office/drawing/2014/main" val="788871713"/>
                    </a:ext>
                  </a:extLst>
                </a:gridCol>
                <a:gridCol w="473040">
                  <a:extLst>
                    <a:ext uri="{9D8B030D-6E8A-4147-A177-3AD203B41FA5}">
                      <a16:colId xmlns:a16="http://schemas.microsoft.com/office/drawing/2014/main" val="3923395356"/>
                    </a:ext>
                  </a:extLst>
                </a:gridCol>
                <a:gridCol w="473040">
                  <a:extLst>
                    <a:ext uri="{9D8B030D-6E8A-4147-A177-3AD203B41FA5}">
                      <a16:colId xmlns:a16="http://schemas.microsoft.com/office/drawing/2014/main" val="3847729554"/>
                    </a:ext>
                  </a:extLst>
                </a:gridCol>
                <a:gridCol w="526311">
                  <a:extLst>
                    <a:ext uri="{9D8B030D-6E8A-4147-A177-3AD203B41FA5}">
                      <a16:colId xmlns:a16="http://schemas.microsoft.com/office/drawing/2014/main" val="3567613848"/>
                    </a:ext>
                  </a:extLst>
                </a:gridCol>
                <a:gridCol w="446760">
                  <a:extLst>
                    <a:ext uri="{9D8B030D-6E8A-4147-A177-3AD203B41FA5}">
                      <a16:colId xmlns:a16="http://schemas.microsoft.com/office/drawing/2014/main" val="1405873144"/>
                    </a:ext>
                  </a:extLst>
                </a:gridCol>
                <a:gridCol w="446760">
                  <a:extLst>
                    <a:ext uri="{9D8B030D-6E8A-4147-A177-3AD203B41FA5}">
                      <a16:colId xmlns:a16="http://schemas.microsoft.com/office/drawing/2014/main" val="518426613"/>
                    </a:ext>
                  </a:extLst>
                </a:gridCol>
                <a:gridCol w="446760">
                  <a:extLst>
                    <a:ext uri="{9D8B030D-6E8A-4147-A177-3AD203B41FA5}">
                      <a16:colId xmlns:a16="http://schemas.microsoft.com/office/drawing/2014/main" val="2817730027"/>
                    </a:ext>
                  </a:extLst>
                </a:gridCol>
                <a:gridCol w="526311">
                  <a:extLst>
                    <a:ext uri="{9D8B030D-6E8A-4147-A177-3AD203B41FA5}">
                      <a16:colId xmlns:a16="http://schemas.microsoft.com/office/drawing/2014/main" val="2316296605"/>
                    </a:ext>
                  </a:extLst>
                </a:gridCol>
              </a:tblGrid>
              <a:tr h="287931">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gridSpan="4">
                  <a:txBody>
                    <a:bodyPr/>
                    <a:lstStyle/>
                    <a:p>
                      <a:r>
                        <a:rPr lang="en-US" sz="1050">
                          <a:effectLst/>
                        </a:rPr>
                        <a:t>S&amp;P/ASX 200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SP500</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sz="1050">
                          <a:effectLst/>
                        </a:rPr>
                        <a:t>NASDAQ Composite</a:t>
                      </a:r>
                      <a:endParaRPr lang="zh-CN" sz="1200">
                        <a:effectLst/>
                        <a:latin typeface="Aptos" panose="020B0004020202020204" pitchFamily="34"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92441232"/>
                  </a:ext>
                </a:extLst>
              </a:tr>
              <a:tr h="287931">
                <a:tc>
                  <a:txBody>
                    <a:bodyPr/>
                    <a:lstStyle/>
                    <a:p>
                      <a:pPr algn="just">
                        <a:lnSpc>
                          <a:spcPct val="116000"/>
                        </a:lnSpc>
                        <a:spcAft>
                          <a:spcPts val="800"/>
                        </a:spcAft>
                      </a:pPr>
                      <a:r>
                        <a:rPr lang="en-US" sz="1100">
                          <a:effectLst/>
                        </a:rPr>
                        <a:t> </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Lag5</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Lag30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19135670"/>
                  </a:ext>
                </a:extLst>
              </a:tr>
              <a:tr h="287931">
                <a:tc>
                  <a:txBody>
                    <a:bodyPr/>
                    <a:lstStyle/>
                    <a:p>
                      <a:pPr algn="just">
                        <a:lnSpc>
                          <a:spcPct val="116000"/>
                        </a:lnSpc>
                        <a:spcAft>
                          <a:spcPts val="800"/>
                        </a:spcAft>
                      </a:pPr>
                      <a:r>
                        <a:rPr lang="en-US" sz="1100">
                          <a:effectLst/>
                        </a:rPr>
                        <a:t>XGBoost</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0.56</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0.82</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0.54</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0.47</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0.59</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0.74</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0.50</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0.41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0.56</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0.69</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78865336"/>
                  </a:ext>
                </a:extLst>
              </a:tr>
              <a:tr h="573007">
                <a:tc>
                  <a:txBody>
                    <a:bodyPr/>
                    <a:lstStyle/>
                    <a:p>
                      <a:pPr algn="just">
                        <a:lnSpc>
                          <a:spcPct val="116000"/>
                        </a:lnSpc>
                        <a:spcAft>
                          <a:spcPts val="800"/>
                        </a:spcAft>
                      </a:pPr>
                      <a:r>
                        <a:rPr lang="en-US" sz="1100">
                          <a:effectLst/>
                        </a:rPr>
                        <a:t>Logistic Regression</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0.56</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a:effectLst/>
                        </a:rPr>
                        <a:t>0.62</a:t>
                      </a:r>
                      <a:endParaRPr lang="zh-CN" sz="1200" b="1">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0.63</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0.81</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dirty="0">
                          <a:effectLst/>
                        </a:rPr>
                        <a:t>0.46</a:t>
                      </a:r>
                      <a:endParaRPr lang="zh-CN" sz="1200"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0.56</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0.53</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a:effectLst/>
                        </a:rPr>
                        <a:t>0.72</a:t>
                      </a:r>
                      <a:endParaRPr lang="zh-CN" sz="120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0.51</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0.5</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0.60</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tc>
                  <a:txBody>
                    <a:bodyPr/>
                    <a:lstStyle/>
                    <a:p>
                      <a:pPr algn="just">
                        <a:lnSpc>
                          <a:spcPct val="116000"/>
                        </a:lnSpc>
                        <a:spcAft>
                          <a:spcPts val="800"/>
                        </a:spcAft>
                      </a:pPr>
                      <a:r>
                        <a:rPr lang="en-US" sz="1100" b="1" dirty="0">
                          <a:effectLst/>
                        </a:rPr>
                        <a:t>0.73</a:t>
                      </a:r>
                      <a:endParaRPr lang="zh-CN" sz="1200" b="1" dirty="0">
                        <a:effectLst/>
                        <a:latin typeface="Aptos" panose="020B000402020202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23737294"/>
                  </a:ext>
                </a:extLst>
              </a:tr>
            </a:tbl>
          </a:graphicData>
        </a:graphic>
      </p:graphicFrame>
      <p:sp>
        <p:nvSpPr>
          <p:cNvPr id="12" name="文本框 11">
            <a:extLst>
              <a:ext uri="{FF2B5EF4-FFF2-40B4-BE49-F238E27FC236}">
                <a16:creationId xmlns:a16="http://schemas.microsoft.com/office/drawing/2014/main" id="{9DB8D8DD-7E38-1D91-1402-31473576B286}"/>
              </a:ext>
            </a:extLst>
          </p:cNvPr>
          <p:cNvSpPr txBox="1"/>
          <p:nvPr/>
        </p:nvSpPr>
        <p:spPr>
          <a:xfrm>
            <a:off x="2267744" y="5000938"/>
            <a:ext cx="5184576" cy="369332"/>
          </a:xfrm>
          <a:prstGeom prst="rect">
            <a:avLst/>
          </a:prstGeom>
          <a:noFill/>
        </p:spPr>
        <p:txBody>
          <a:bodyPr wrap="square" rtlCol="0">
            <a:spAutoFit/>
          </a:bodyPr>
          <a:lstStyle/>
          <a:p>
            <a:r>
              <a:rPr lang="en-US" altLang="zh-CN" dirty="0"/>
              <a:t>Not </a:t>
            </a:r>
            <a:r>
              <a:rPr lang="en-US" altLang="zh-CN" dirty="0" err="1"/>
              <a:t>awlays</a:t>
            </a:r>
            <a:r>
              <a:rPr lang="en-US" altLang="zh-CN" dirty="0"/>
              <a:t> superior to traditional machine learning</a:t>
            </a:r>
            <a:endParaRPr lang="zh-CN" altLang="en-US" dirty="0"/>
          </a:p>
        </p:txBody>
      </p:sp>
    </p:spTree>
    <p:extLst>
      <p:ext uri="{BB962C8B-B14F-4D97-AF65-F5344CB8AC3E}">
        <p14:creationId xmlns:p14="http://schemas.microsoft.com/office/powerpoint/2010/main" val="694708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a:off x="-4763" y="1129308"/>
            <a:ext cx="9163050" cy="2942175"/>
          </a:xfrm>
          <a:custGeom>
            <a:avLst/>
            <a:gdLst>
              <a:gd name="connsiteX0" fmla="*/ 0 w 12192000"/>
              <a:gd name="connsiteY0" fmla="*/ 0 h 2716400"/>
              <a:gd name="connsiteX1" fmla="*/ 12192000 w 12192000"/>
              <a:gd name="connsiteY1" fmla="*/ 0 h 2716400"/>
              <a:gd name="connsiteX2" fmla="*/ 12192000 w 12192000"/>
              <a:gd name="connsiteY2" fmla="*/ 2716400 h 2716400"/>
              <a:gd name="connsiteX3" fmla="*/ 0 w 12192000"/>
              <a:gd name="connsiteY3" fmla="*/ 2716400 h 2716400"/>
              <a:gd name="connsiteX4" fmla="*/ 0 w 12192000"/>
              <a:gd name="connsiteY4" fmla="*/ 0 h 2716400"/>
              <a:gd name="connsiteX0" fmla="*/ 0 w 12192000"/>
              <a:gd name="connsiteY0" fmla="*/ 0 h 3249800"/>
              <a:gd name="connsiteX1" fmla="*/ 12192000 w 12192000"/>
              <a:gd name="connsiteY1" fmla="*/ 533400 h 3249800"/>
              <a:gd name="connsiteX2" fmla="*/ 12192000 w 12192000"/>
              <a:gd name="connsiteY2" fmla="*/ 3249800 h 3249800"/>
              <a:gd name="connsiteX3" fmla="*/ 0 w 12192000"/>
              <a:gd name="connsiteY3" fmla="*/ 3249800 h 3249800"/>
              <a:gd name="connsiteX4" fmla="*/ 0 w 12192000"/>
              <a:gd name="connsiteY4" fmla="*/ 0 h 3249800"/>
              <a:gd name="connsiteX0" fmla="*/ 0 w 12192000"/>
              <a:gd name="connsiteY0" fmla="*/ 0 h 3249800"/>
              <a:gd name="connsiteX1" fmla="*/ 12192000 w 12192000"/>
              <a:gd name="connsiteY1" fmla="*/ 533400 h 3249800"/>
              <a:gd name="connsiteX2" fmla="*/ 12192000 w 12192000"/>
              <a:gd name="connsiteY2" fmla="*/ 3249800 h 3249800"/>
              <a:gd name="connsiteX3" fmla="*/ 19050 w 12192000"/>
              <a:gd name="connsiteY3" fmla="*/ 1687700 h 3249800"/>
              <a:gd name="connsiteX4" fmla="*/ 0 w 12192000"/>
              <a:gd name="connsiteY4" fmla="*/ 0 h 3249800"/>
              <a:gd name="connsiteX0" fmla="*/ 0 w 12230100"/>
              <a:gd name="connsiteY0" fmla="*/ 0 h 4583300"/>
              <a:gd name="connsiteX1" fmla="*/ 12192000 w 12230100"/>
              <a:gd name="connsiteY1" fmla="*/ 5334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30100"/>
              <a:gd name="connsiteY0" fmla="*/ 0 h 4583300"/>
              <a:gd name="connsiteX1" fmla="*/ 12211050 w 12230100"/>
              <a:gd name="connsiteY1" fmla="*/ 20193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3935600"/>
              <a:gd name="connsiteX1" fmla="*/ 12211050 w 12249150"/>
              <a:gd name="connsiteY1" fmla="*/ 18859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49150 w 12249150"/>
              <a:gd name="connsiteY1" fmla="*/ 14287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68200"/>
              <a:gd name="connsiteY0" fmla="*/ 0 h 3935600"/>
              <a:gd name="connsiteX1" fmla="*/ 12268200 w 12268200"/>
              <a:gd name="connsiteY1" fmla="*/ 1104900 h 3935600"/>
              <a:gd name="connsiteX2" fmla="*/ 12249150 w 12268200"/>
              <a:gd name="connsiteY2" fmla="*/ 3935600 h 3935600"/>
              <a:gd name="connsiteX3" fmla="*/ 19050 w 12268200"/>
              <a:gd name="connsiteY3" fmla="*/ 1554350 h 3935600"/>
              <a:gd name="connsiteX4" fmla="*/ 0 w 1226820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44450 w 12249150"/>
              <a:gd name="connsiteY3" fmla="*/ 1554350 h 3935600"/>
              <a:gd name="connsiteX4" fmla="*/ 0 w 12249150"/>
              <a:gd name="connsiteY4" fmla="*/ 0 h 3935600"/>
              <a:gd name="connsiteX0" fmla="*/ 0 w 12217400"/>
              <a:gd name="connsiteY0" fmla="*/ 0 h 3922900"/>
              <a:gd name="connsiteX1" fmla="*/ 12205970 w 12217400"/>
              <a:gd name="connsiteY1" fmla="*/ 1076960 h 3922900"/>
              <a:gd name="connsiteX2" fmla="*/ 12217400 w 12217400"/>
              <a:gd name="connsiteY2" fmla="*/ 3922900 h 3922900"/>
              <a:gd name="connsiteX3" fmla="*/ 12700 w 12217400"/>
              <a:gd name="connsiteY3" fmla="*/ 1541650 h 3922900"/>
              <a:gd name="connsiteX4" fmla="*/ 0 w 12217400"/>
              <a:gd name="connsiteY4" fmla="*/ 0 h 3922900"/>
              <a:gd name="connsiteX0" fmla="*/ 0 w 12217400"/>
              <a:gd name="connsiteY0" fmla="*/ 0 h 3922900"/>
              <a:gd name="connsiteX1" fmla="*/ 12205970 w 12217400"/>
              <a:gd name="connsiteY1" fmla="*/ 1076960 h 3922900"/>
              <a:gd name="connsiteX2" fmla="*/ 12217400 w 12217400"/>
              <a:gd name="connsiteY2" fmla="*/ 3922900 h 3922900"/>
              <a:gd name="connsiteX3" fmla="*/ 6350 w 12217400"/>
              <a:gd name="connsiteY3" fmla="*/ 1541650 h 3922900"/>
              <a:gd name="connsiteX4" fmla="*/ 0 w 12217400"/>
              <a:gd name="connsiteY4" fmla="*/ 0 h 392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3922900">
                <a:moveTo>
                  <a:pt x="0" y="0"/>
                </a:moveTo>
                <a:lnTo>
                  <a:pt x="12205970" y="1076960"/>
                </a:lnTo>
                <a:lnTo>
                  <a:pt x="12217400" y="3922900"/>
                </a:lnTo>
                <a:lnTo>
                  <a:pt x="6350" y="1541650"/>
                </a:lnTo>
                <a:cubicBezTo>
                  <a:pt x="4233" y="1027767"/>
                  <a:pt x="2117" y="513883"/>
                  <a:pt x="0" y="0"/>
                </a:cubicBezTo>
                <a:close/>
              </a:path>
            </a:pathLst>
          </a:custGeom>
          <a:solidFill>
            <a:schemeClr val="tx2">
              <a:lumMod val="75000"/>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 name="矩形 16"/>
          <p:cNvSpPr/>
          <p:nvPr/>
        </p:nvSpPr>
        <p:spPr>
          <a:xfrm>
            <a:off x="-6341" y="1259679"/>
            <a:ext cx="9150341" cy="1978844"/>
          </a:xfrm>
          <a:custGeom>
            <a:avLst/>
            <a:gdLst>
              <a:gd name="connsiteX0" fmla="*/ 0 w 12192305"/>
              <a:gd name="connsiteY0" fmla="*/ 0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0 w 12192305"/>
              <a:gd name="connsiteY4" fmla="*/ 0 h 1487838"/>
              <a:gd name="connsiteX0" fmla="*/ 15499 w 12192305"/>
              <a:gd name="connsiteY0" fmla="*/ 43395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15499 w 12192305"/>
              <a:gd name="connsiteY4" fmla="*/ 433952 h 1487838"/>
              <a:gd name="connsiteX0" fmla="*/ 7879 w 12192305"/>
              <a:gd name="connsiteY0" fmla="*/ 42633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7879 w 12192305"/>
              <a:gd name="connsiteY4" fmla="*/ 426332 h 1487838"/>
              <a:gd name="connsiteX0" fmla="*/ 361 w 12200027"/>
              <a:gd name="connsiteY0" fmla="*/ 42633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26332 h 1487838"/>
              <a:gd name="connsiteX0" fmla="*/ 361 w 12200027"/>
              <a:gd name="connsiteY0" fmla="*/ 43395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33952 h 1487838"/>
              <a:gd name="connsiteX0" fmla="*/ 790 w 12192836"/>
              <a:gd name="connsiteY0" fmla="*/ 426332 h 1487838"/>
              <a:gd name="connsiteX1" fmla="*/ 12192836 w 12192836"/>
              <a:gd name="connsiteY1" fmla="*/ 0 h 1487838"/>
              <a:gd name="connsiteX2" fmla="*/ 12192836 w 12192836"/>
              <a:gd name="connsiteY2" fmla="*/ 1487838 h 1487838"/>
              <a:gd name="connsiteX3" fmla="*/ 531 w 12192836"/>
              <a:gd name="connsiteY3" fmla="*/ 1487838 h 1487838"/>
              <a:gd name="connsiteX4" fmla="*/ 790 w 12192836"/>
              <a:gd name="connsiteY4" fmla="*/ 426332 h 1487838"/>
              <a:gd name="connsiteX0" fmla="*/ 790 w 12200456"/>
              <a:gd name="connsiteY0" fmla="*/ 1767452 h 2828958"/>
              <a:gd name="connsiteX1" fmla="*/ 12200456 w 12200456"/>
              <a:gd name="connsiteY1" fmla="*/ 0 h 2828958"/>
              <a:gd name="connsiteX2" fmla="*/ 12192836 w 12200456"/>
              <a:gd name="connsiteY2" fmla="*/ 282895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31257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445928 h 2828958"/>
              <a:gd name="connsiteX3" fmla="*/ 531 w 12200456"/>
              <a:gd name="connsiteY3" fmla="*/ 2828958 h 2828958"/>
              <a:gd name="connsiteX4" fmla="*/ 790 w 12200456"/>
              <a:gd name="connsiteY4" fmla="*/ 1767452 h 2828958"/>
              <a:gd name="connsiteX0" fmla="*/ 116 w 12199782"/>
              <a:gd name="connsiteY0" fmla="*/ 17674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767452 h 2619408"/>
              <a:gd name="connsiteX0" fmla="*/ 116 w 12199782"/>
              <a:gd name="connsiteY0" fmla="*/ 16150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615052 h 2619408"/>
              <a:gd name="connsiteX0" fmla="*/ 789 w 12200455"/>
              <a:gd name="connsiteY0" fmla="*/ 1615052 h 2638458"/>
              <a:gd name="connsiteX1" fmla="*/ 12200455 w 12200455"/>
              <a:gd name="connsiteY1" fmla="*/ 0 h 2638458"/>
              <a:gd name="connsiteX2" fmla="*/ 12200455 w 12200455"/>
              <a:gd name="connsiteY2" fmla="*/ 1445928 h 2638458"/>
              <a:gd name="connsiteX3" fmla="*/ 530 w 12200455"/>
              <a:gd name="connsiteY3" fmla="*/ 2638458 h 2638458"/>
              <a:gd name="connsiteX4" fmla="*/ 789 w 12200455"/>
              <a:gd name="connsiteY4" fmla="*/ 1615052 h 2638458"/>
              <a:gd name="connsiteX0" fmla="*/ 789 w 12200455"/>
              <a:gd name="connsiteY0" fmla="*/ 1615052 h 2638458"/>
              <a:gd name="connsiteX1" fmla="*/ 12200455 w 12200455"/>
              <a:gd name="connsiteY1" fmla="*/ 0 h 2638458"/>
              <a:gd name="connsiteX2" fmla="*/ 12200455 w 12200455"/>
              <a:gd name="connsiteY2" fmla="*/ 1792770 h 2638458"/>
              <a:gd name="connsiteX3" fmla="*/ 530 w 12200455"/>
              <a:gd name="connsiteY3" fmla="*/ 2638458 h 2638458"/>
              <a:gd name="connsiteX4" fmla="*/ 789 w 12200455"/>
              <a:gd name="connsiteY4" fmla="*/ 1615052 h 263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455" h="2638458">
                <a:moveTo>
                  <a:pt x="789" y="1615052"/>
                </a:moveTo>
                <a:lnTo>
                  <a:pt x="12200455" y="0"/>
                </a:lnTo>
                <a:lnTo>
                  <a:pt x="12200455" y="1792770"/>
                </a:lnTo>
                <a:lnTo>
                  <a:pt x="530" y="2638458"/>
                </a:lnTo>
                <a:cubicBezTo>
                  <a:pt x="3156" y="2284623"/>
                  <a:pt x="-1837" y="1968887"/>
                  <a:pt x="789" y="1615052"/>
                </a:cubicBezTo>
                <a:close/>
              </a:path>
            </a:pathLst>
          </a:custGeom>
          <a:solidFill>
            <a:schemeClr val="tx2">
              <a:lumMod val="50000"/>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矩形 13"/>
          <p:cNvSpPr/>
          <p:nvPr/>
        </p:nvSpPr>
        <p:spPr>
          <a:xfrm>
            <a:off x="-6340" y="1631106"/>
            <a:ext cx="9149944" cy="1235990"/>
          </a:xfrm>
          <a:custGeom>
            <a:avLst/>
            <a:gdLst>
              <a:gd name="connsiteX0" fmla="*/ 0 w 12192000"/>
              <a:gd name="connsiteY0" fmla="*/ 0 h 790413"/>
              <a:gd name="connsiteX1" fmla="*/ 12192000 w 12192000"/>
              <a:gd name="connsiteY1" fmla="*/ 0 h 790413"/>
              <a:gd name="connsiteX2" fmla="*/ 12192000 w 12192000"/>
              <a:gd name="connsiteY2" fmla="*/ 790413 h 790413"/>
              <a:gd name="connsiteX3" fmla="*/ 0 w 12192000"/>
              <a:gd name="connsiteY3" fmla="*/ 790413 h 790413"/>
              <a:gd name="connsiteX4" fmla="*/ 0 w 12192000"/>
              <a:gd name="connsiteY4" fmla="*/ 0 h 790413"/>
              <a:gd name="connsiteX0" fmla="*/ 0 w 12195175"/>
              <a:gd name="connsiteY0" fmla="*/ 609600 h 1400013"/>
              <a:gd name="connsiteX1" fmla="*/ 12195175 w 12195175"/>
              <a:gd name="connsiteY1" fmla="*/ 0 h 1400013"/>
              <a:gd name="connsiteX2" fmla="*/ 12192000 w 12195175"/>
              <a:gd name="connsiteY2" fmla="*/ 1400013 h 1400013"/>
              <a:gd name="connsiteX3" fmla="*/ 0 w 12195175"/>
              <a:gd name="connsiteY3" fmla="*/ 1400013 h 1400013"/>
              <a:gd name="connsiteX4" fmla="*/ 0 w 1219517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857573 h 1647986"/>
              <a:gd name="connsiteX1" fmla="*/ 12192000 w 12192305"/>
              <a:gd name="connsiteY1" fmla="*/ 0 h 1647986"/>
              <a:gd name="connsiteX2" fmla="*/ 12192000 w 12192305"/>
              <a:gd name="connsiteY2" fmla="*/ 1647986 h 1647986"/>
              <a:gd name="connsiteX3" fmla="*/ 0 w 12192305"/>
              <a:gd name="connsiteY3" fmla="*/ 1647986 h 1647986"/>
              <a:gd name="connsiteX4" fmla="*/ 0 w 12192305"/>
              <a:gd name="connsiteY4" fmla="*/ 857573 h 1647986"/>
              <a:gd name="connsiteX0" fmla="*/ 0 w 12199700"/>
              <a:gd name="connsiteY0" fmla="*/ 857573 h 1647986"/>
              <a:gd name="connsiteX1" fmla="*/ 12192000 w 12199700"/>
              <a:gd name="connsiteY1" fmla="*/ 0 h 1647986"/>
              <a:gd name="connsiteX2" fmla="*/ 12199620 w 12199700"/>
              <a:gd name="connsiteY2" fmla="*/ 1647986 h 1647986"/>
              <a:gd name="connsiteX3" fmla="*/ 0 w 12199700"/>
              <a:gd name="connsiteY3" fmla="*/ 1647986 h 1647986"/>
              <a:gd name="connsiteX4" fmla="*/ 0 w 12199700"/>
              <a:gd name="connsiteY4" fmla="*/ 857573 h 1647986"/>
              <a:gd name="connsiteX0" fmla="*/ 0 w 12199925"/>
              <a:gd name="connsiteY0" fmla="*/ 857573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0 w 12199925"/>
              <a:gd name="connsiteY4" fmla="*/ 857573 h 1647986"/>
              <a:gd name="connsiteX0" fmla="*/ 14515 w 12199925"/>
              <a:gd name="connsiteY0" fmla="*/ 567287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14515 w 12199925"/>
              <a:gd name="connsiteY4" fmla="*/ 567287 h 164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25" h="1647986">
                <a:moveTo>
                  <a:pt x="14515" y="567287"/>
                </a:moveTo>
                <a:lnTo>
                  <a:pt x="12199620" y="0"/>
                </a:lnTo>
                <a:cubicBezTo>
                  <a:pt x="12198562" y="466671"/>
                  <a:pt x="12200678" y="1181315"/>
                  <a:pt x="12199620" y="1647986"/>
                </a:cubicBezTo>
                <a:lnTo>
                  <a:pt x="0" y="1647986"/>
                </a:lnTo>
                <a:lnTo>
                  <a:pt x="14515" y="56728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文本框 1"/>
          <p:cNvSpPr txBox="1"/>
          <p:nvPr/>
        </p:nvSpPr>
        <p:spPr>
          <a:xfrm>
            <a:off x="1619672" y="1781213"/>
            <a:ext cx="6144715" cy="1177245"/>
          </a:xfrm>
          <a:prstGeom prst="rect">
            <a:avLst/>
          </a:prstGeom>
          <a:noFill/>
        </p:spPr>
        <p:txBody>
          <a:bodyPr wrap="square" lIns="68580" tIns="34290" rIns="68580" bIns="34290"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Summary and Future Work</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1786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867176" y="391475"/>
            <a:ext cx="4712234"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Summary</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a:extLst>
              <a:ext uri="{FF2B5EF4-FFF2-40B4-BE49-F238E27FC236}">
                <a16:creationId xmlns:a16="http://schemas.microsoft.com/office/drawing/2014/main" id="{F904C608-72F6-5A5A-8F17-69CE83912A3D}"/>
              </a:ext>
            </a:extLst>
          </p:cNvPr>
          <p:cNvSpPr txBox="1"/>
          <p:nvPr/>
        </p:nvSpPr>
        <p:spPr>
          <a:xfrm>
            <a:off x="683568" y="1633364"/>
            <a:ext cx="7455797" cy="2585323"/>
          </a:xfrm>
          <a:prstGeom prst="rect">
            <a:avLst/>
          </a:prstGeom>
          <a:noFill/>
        </p:spPr>
        <p:txBody>
          <a:bodyPr wrap="square">
            <a:spAutoFit/>
          </a:bodyPr>
          <a:lstStyle/>
          <a:p>
            <a:pPr marL="285750" indent="-285750">
              <a:buFont typeface="Arial" panose="020B0604020202020204" pitchFamily="34" charset="0"/>
              <a:buChar char="•"/>
            </a:pPr>
            <a:r>
              <a:rPr lang="en-US" altLang="zh-CN" sz="1800" dirty="0">
                <a:effectLst/>
                <a:latin typeface="Calibri" panose="020F0502020204030204" pitchFamily="34" charset="0"/>
                <a:ea typeface="宋体" panose="02010600030101010101" pitchFamily="2" charset="-122"/>
              </a:rPr>
              <a:t> extends from the attempt of basic methods such as dimensionality reduction to the basic task of topic modeling</a:t>
            </a:r>
          </a:p>
          <a:p>
            <a:pPr marL="285750" indent="-285750">
              <a:buFont typeface="Arial" panose="020B0604020202020204" pitchFamily="34" charset="0"/>
              <a:buChar char="•"/>
            </a:pPr>
            <a:endParaRPr lang="en-US" altLang="zh-CN" sz="18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1800" dirty="0">
                <a:effectLst/>
                <a:latin typeface="Calibri" panose="020F0502020204030204" pitchFamily="34" charset="0"/>
                <a:ea typeface="宋体" panose="02010600030101010101" pitchFamily="2" charset="-122"/>
              </a:rPr>
              <a:t>applies to the actual scene of stock prediction, reflecting the inheritance relationship between tasks and models</a:t>
            </a:r>
          </a:p>
          <a:p>
            <a:pPr marL="285750" indent="-285750">
              <a:buFont typeface="Arial" panose="020B0604020202020204" pitchFamily="34" charset="0"/>
              <a:buChar char="•"/>
            </a:pPr>
            <a:endParaRPr lang="en-US" altLang="zh-CN" sz="18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1800" dirty="0">
                <a:effectLst/>
                <a:latin typeface="Calibri" panose="020F0502020204030204" pitchFamily="34" charset="0"/>
                <a:ea typeface="宋体" panose="02010600030101010101" pitchFamily="2" charset="-122"/>
              </a:rPr>
              <a:t>discuss the application of models such as task transfer and domain transfer </a:t>
            </a:r>
            <a:r>
              <a:rPr lang="en-US" altLang="zh-CN" dirty="0">
                <a:latin typeface="Calibri" panose="020F0502020204030204" pitchFamily="34" charset="0"/>
                <a:ea typeface="宋体" panose="02010600030101010101" pitchFamily="2" charset="-122"/>
              </a:rPr>
              <a:t>(</a:t>
            </a:r>
            <a:r>
              <a:rPr lang="en-US" altLang="zh-CN" sz="1800" dirty="0">
                <a:effectLst/>
                <a:latin typeface="Calibri" panose="020F0502020204030204" pitchFamily="34" charset="0"/>
                <a:ea typeface="宋体" panose="02010600030101010101" pitchFamily="2" charset="-122"/>
              </a:rPr>
              <a:t>the differences among supervised learning, semi-supervised learning, unsupervised learning, zero </a:t>
            </a:r>
            <a:r>
              <a:rPr lang="en-US" altLang="zh-CN" sz="1800" dirty="0" err="1">
                <a:effectLst/>
                <a:latin typeface="Calibri" panose="020F0502020204030204" pitchFamily="34" charset="0"/>
                <a:ea typeface="宋体" panose="02010600030101010101" pitchFamily="2" charset="-122"/>
              </a:rPr>
              <a:t>shoting</a:t>
            </a:r>
            <a:r>
              <a:rPr lang="en-US" altLang="zh-CN" sz="1800" dirty="0">
                <a:effectLst/>
                <a:latin typeface="Calibri" panose="020F0502020204030204" pitchFamily="34" charset="0"/>
                <a:ea typeface="宋体" panose="02010600030101010101" pitchFamily="2" charset="-122"/>
              </a:rPr>
              <a:t>)</a:t>
            </a:r>
            <a:endParaRPr lang="zh-CN" altLang="en-US" sz="2400" dirty="0"/>
          </a:p>
        </p:txBody>
      </p:sp>
    </p:spTree>
    <p:extLst>
      <p:ext uri="{BB962C8B-B14F-4D97-AF65-F5344CB8AC3E}">
        <p14:creationId xmlns:p14="http://schemas.microsoft.com/office/powerpoint/2010/main" val="648089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867176" y="391475"/>
            <a:ext cx="4712234" cy="400110"/>
          </a:xfrm>
          <a:prstGeom prst="rect">
            <a:avLst/>
          </a:prstGeom>
          <a:noFill/>
          <a:ln w="9525">
            <a:noFill/>
            <a:miter lim="800000"/>
            <a:headEnd/>
            <a:tailEnd/>
          </a:ln>
        </p:spPr>
        <p:txBody>
          <a:bodyPr wrap="square">
            <a:spAutoFit/>
          </a:bodyPr>
          <a:lstStyle/>
          <a:p>
            <a:r>
              <a:rPr lang="en-US" altLang="zh-CN" sz="2000" b="1" kern="0" dirty="0">
                <a:solidFill>
                  <a:schemeClr val="tx2">
                    <a:lumMod val="75000"/>
                  </a:schemeClr>
                </a:solidFill>
                <a:latin typeface="微软雅黑" pitchFamily="34" charset="-122"/>
                <a:ea typeface="微软雅黑" pitchFamily="34" charset="-122"/>
              </a:rPr>
              <a:t>Future work</a:t>
            </a:r>
            <a:endParaRPr lang="zh-CN" altLang="en-US" sz="2000" b="1" kern="0" dirty="0">
              <a:solidFill>
                <a:schemeClr val="tx2">
                  <a:lumMod val="75000"/>
                </a:schemeClr>
              </a:solidFill>
              <a:latin typeface="微软雅黑" pitchFamily="34" charset="-122"/>
              <a:ea typeface="微软雅黑" pitchFamily="34" charset="-122"/>
            </a:endParaRP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a:extLst>
              <a:ext uri="{FF2B5EF4-FFF2-40B4-BE49-F238E27FC236}">
                <a16:creationId xmlns:a16="http://schemas.microsoft.com/office/drawing/2014/main" id="{F904C608-72F6-5A5A-8F17-69CE83912A3D}"/>
              </a:ext>
            </a:extLst>
          </p:cNvPr>
          <p:cNvSpPr txBox="1"/>
          <p:nvPr/>
        </p:nvSpPr>
        <p:spPr>
          <a:xfrm>
            <a:off x="683568" y="1633364"/>
            <a:ext cx="7455797" cy="2862322"/>
          </a:xfrm>
          <a:prstGeom prst="rect">
            <a:avLst/>
          </a:prstGeom>
          <a:noFill/>
        </p:spPr>
        <p:txBody>
          <a:bodyPr wrap="square">
            <a:spAutoFit/>
          </a:bodyPr>
          <a:lstStyle/>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rPr>
              <a:t> topic modelling</a:t>
            </a:r>
            <a:r>
              <a:rPr lang="en-US" altLang="zh-CN" sz="1800" dirty="0">
                <a:effectLst/>
                <a:latin typeface="Calibri" panose="020F0502020204030204" pitchFamily="34" charset="0"/>
                <a:ea typeface="宋体" panose="02010600030101010101" pitchFamily="2" charset="-122"/>
              </a:rPr>
              <a:t>: </a:t>
            </a:r>
          </a:p>
          <a:p>
            <a:pPr marL="342900" indent="-342900">
              <a:buAutoNum type="arabicPeriod"/>
            </a:pPr>
            <a:r>
              <a:rPr lang="en-US" altLang="zh-CN" sz="1800" dirty="0">
                <a:effectLst/>
                <a:latin typeface="Calibri" panose="020F0502020204030204" pitchFamily="34" charset="0"/>
                <a:ea typeface="宋体" panose="02010600030101010101" pitchFamily="2" charset="-122"/>
              </a:rPr>
              <a:t>embedding model can be further performed;</a:t>
            </a:r>
          </a:p>
          <a:p>
            <a:pPr marL="342900" indent="-342900">
              <a:buAutoNum type="arabicPeriod"/>
            </a:pPr>
            <a:r>
              <a:rPr lang="en-US" altLang="zh-CN" sz="1800" dirty="0">
                <a:effectLst/>
                <a:latin typeface="Calibri" panose="020F0502020204030204" pitchFamily="34" charset="0"/>
                <a:ea typeface="宋体" panose="02010600030101010101" pitchFamily="2" charset="-122"/>
              </a:rPr>
              <a:t>using masks and other methods to improve the embedding ability</a:t>
            </a:r>
          </a:p>
          <a:p>
            <a:endParaRPr lang="en-US" altLang="zh-CN" sz="18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b="1" dirty="0">
                <a:latin typeface="Calibri" panose="020F0502020204030204" pitchFamily="34" charset="0"/>
                <a:ea typeface="宋体" panose="02010600030101010101" pitchFamily="2" charset="-122"/>
              </a:rPr>
              <a:t>Classification:</a:t>
            </a:r>
          </a:p>
          <a:p>
            <a:r>
              <a:rPr lang="en-US" altLang="zh-CN" dirty="0">
                <a:latin typeface="Calibri" panose="020F0502020204030204" pitchFamily="34" charset="0"/>
                <a:ea typeface="宋体" panose="02010600030101010101" pitchFamily="2" charset="-122"/>
              </a:rPr>
              <a:t>1. </a:t>
            </a:r>
            <a:r>
              <a:rPr lang="en-US" altLang="zh-CN" sz="1800" dirty="0">
                <a:effectLst/>
                <a:latin typeface="Calibri" panose="020F0502020204030204" pitchFamily="34" charset="0"/>
                <a:ea typeface="宋体" panose="02010600030101010101" pitchFamily="2" charset="-122"/>
              </a:rPr>
              <a:t>no optimization attempts are made</a:t>
            </a:r>
            <a:endParaRPr lang="en-US" altLang="zh-CN" dirty="0">
              <a:latin typeface="Calibri" panose="020F0502020204030204" pitchFamily="34" charset="0"/>
              <a:ea typeface="宋体" panose="02010600030101010101" pitchFamily="2" charset="-122"/>
            </a:endParaRPr>
          </a:p>
          <a:p>
            <a:r>
              <a:rPr lang="en-US" altLang="zh-CN" dirty="0">
                <a:latin typeface="Calibri" panose="020F0502020204030204" pitchFamily="34" charset="0"/>
                <a:ea typeface="宋体" panose="02010600030101010101" pitchFamily="2" charset="-122"/>
              </a:rPr>
              <a:t>2. </a:t>
            </a:r>
            <a:r>
              <a:rPr lang="en-US" altLang="zh-CN" sz="1800" dirty="0">
                <a:effectLst/>
                <a:latin typeface="Calibri" panose="020F0502020204030204" pitchFamily="34" charset="0"/>
                <a:ea typeface="宋体" panose="02010600030101010101" pitchFamily="2" charset="-122"/>
              </a:rPr>
              <a:t>we did not use the data of the dataset for model training</a:t>
            </a:r>
            <a:endParaRPr lang="en-US" altLang="zh-CN" b="1" dirty="0">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endParaRPr lang="en-US" altLang="zh-CN" sz="1800" dirty="0">
              <a:effectLst/>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rPr>
              <a:t>Stock prediction:</a:t>
            </a:r>
          </a:p>
          <a:p>
            <a:r>
              <a:rPr lang="en-US" altLang="zh-CN" sz="1800" dirty="0">
                <a:effectLst/>
                <a:latin typeface="Calibri" panose="020F0502020204030204" pitchFamily="34" charset="0"/>
                <a:ea typeface="宋体" panose="02010600030101010101" pitchFamily="2" charset="-122"/>
              </a:rPr>
              <a:t>1. without considering the time series and integrating historical information</a:t>
            </a:r>
          </a:p>
        </p:txBody>
      </p:sp>
    </p:spTree>
    <p:extLst>
      <p:ext uri="{BB962C8B-B14F-4D97-AF65-F5344CB8AC3E}">
        <p14:creationId xmlns:p14="http://schemas.microsoft.com/office/powerpoint/2010/main" val="1257397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3999" cy="5715000"/>
          </a:xfrm>
          <a:prstGeom prst="rect">
            <a:avLst/>
          </a:prstGeom>
          <a:solidFill>
            <a:srgbClr val="052E65"/>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rtlCol="0" anchor="ctr"/>
          <a:lstStyle/>
          <a:p>
            <a:pPr algn="ctr"/>
            <a:endParaRPr lang="zh-CN" altLang="en-US"/>
          </a:p>
        </p:txBody>
      </p:sp>
      <p:sp>
        <p:nvSpPr>
          <p:cNvPr id="3" name="矩形 2"/>
          <p:cNvSpPr/>
          <p:nvPr/>
        </p:nvSpPr>
        <p:spPr>
          <a:xfrm>
            <a:off x="1835696" y="2462878"/>
            <a:ext cx="5255124" cy="1361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rstTxWarp prst="textPlain">
              <a:avLst/>
            </a:prstTxWarp>
          </a:bodyPr>
          <a:lstStyle/>
          <a:p>
            <a:pPr algn="ctr">
              <a:defRPr/>
            </a:pPr>
            <a:r>
              <a:rPr lang="en-US" altLang="zh-CN" sz="10300" dirty="0">
                <a:solidFill>
                  <a:schemeClr val="bg1"/>
                </a:solidFill>
                <a:latin typeface="Impact" panose="020B0806030902050204" pitchFamily="34" charset="0"/>
                <a:ea typeface="HanWangWCL10" panose="02020500000000000000" pitchFamily="18" charset="-120"/>
              </a:rPr>
              <a:t>THANKS</a:t>
            </a:r>
            <a:endParaRPr lang="zh-CN" altLang="en-US" sz="10300" dirty="0">
              <a:solidFill>
                <a:schemeClr val="bg1"/>
              </a:solidFill>
              <a:latin typeface="Impact" panose="020B0806030902050204" pitchFamily="34" charset="0"/>
              <a:ea typeface="HanWangWCL10" panose="02020500000000000000" pitchFamily="18" charset="-120"/>
            </a:endParaRPr>
          </a:p>
        </p:txBody>
      </p:sp>
      <p:cxnSp>
        <p:nvCxnSpPr>
          <p:cNvPr id="5" name="直接连接符 4"/>
          <p:cNvCxnSpPr/>
          <p:nvPr/>
        </p:nvCxnSpPr>
        <p:spPr>
          <a:xfrm>
            <a:off x="3536007" y="4325186"/>
            <a:ext cx="558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328914" y="3383758"/>
            <a:ext cx="263208" cy="438099"/>
          </a:xfrm>
          <a:prstGeom prst="rect">
            <a:avLst/>
          </a:prstGeom>
        </p:spPr>
        <p:txBody>
          <a:bodyPr wrap="none" lIns="98581" tIns="49291" rIns="98581" bIns="49291">
            <a:spAutoFit/>
          </a:bodyPr>
          <a:lstStyle/>
          <a:p>
            <a:pPr>
              <a:defRPr/>
            </a:pPr>
            <a:r>
              <a:rPr lang="en-US" altLang="zh-CN" sz="2200">
                <a:solidFill>
                  <a:schemeClr val="tx1">
                    <a:lumMod val="50000"/>
                    <a:lumOff val="50000"/>
                  </a:schemeClr>
                </a:solidFill>
              </a:rPr>
              <a:t> </a:t>
            </a:r>
            <a:endParaRPr lang="zh-CN" altLang="en-US" sz="2200">
              <a:solidFill>
                <a:schemeClr val="tx1">
                  <a:lumMod val="50000"/>
                  <a:lumOff val="50000"/>
                </a:schemeClr>
              </a:solidFill>
            </a:endParaRPr>
          </a:p>
        </p:txBody>
      </p:sp>
    </p:spTree>
    <p:extLst>
      <p:ext uri="{BB962C8B-B14F-4D97-AF65-F5344CB8AC3E}">
        <p14:creationId xmlns:p14="http://schemas.microsoft.com/office/powerpoint/2010/main" val="332914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4">
            <a:extLst>
              <a:ext uri="{FF2B5EF4-FFF2-40B4-BE49-F238E27FC236}">
                <a16:creationId xmlns:a16="http://schemas.microsoft.com/office/drawing/2014/main" id="{766BA144-457F-DA49-3136-C2D36D26ADCC}"/>
              </a:ext>
            </a:extLst>
          </p:cNvPr>
          <p:cNvSpPr txBox="1">
            <a:spLocks noChangeArrowheads="1"/>
          </p:cNvSpPr>
          <p:nvPr/>
        </p:nvSpPr>
        <p:spPr bwMode="auto">
          <a:xfrm>
            <a:off x="683568" y="481236"/>
            <a:ext cx="3156912" cy="400110"/>
          </a:xfrm>
          <a:prstGeom prst="rect">
            <a:avLst/>
          </a:prstGeom>
          <a:noFill/>
          <a:ln w="9525">
            <a:noFill/>
            <a:miter lim="800000"/>
            <a:headEnd/>
            <a:tailEnd/>
          </a:ln>
        </p:spPr>
        <p:txBody>
          <a:bodyPr wrap="square" lIns="91440" tIns="45720" rIns="91440" bIns="45720" anchor="t">
            <a:spAutoFit/>
          </a:bodyPr>
          <a:lstStyle/>
          <a:p>
            <a:r>
              <a:rPr lang="en-US" altLang="zh-CN" sz="2000" b="1" kern="0" dirty="0">
                <a:solidFill>
                  <a:schemeClr val="tx2">
                    <a:lumMod val="75000"/>
                  </a:schemeClr>
                </a:solidFill>
                <a:latin typeface="微软雅黑"/>
                <a:ea typeface="微软雅黑"/>
              </a:rPr>
              <a:t>Data Understanding</a:t>
            </a:r>
            <a:endParaRPr lang="en-US" altLang="zh-CN" sz="2000" b="1" kern="0" dirty="0">
              <a:solidFill>
                <a:schemeClr val="tx2">
                  <a:lumMod val="75000"/>
                </a:schemeClr>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E789C8C3-F810-ACD8-B859-82740CC7B1BE}"/>
              </a:ext>
            </a:extLst>
          </p:cNvPr>
          <p:cNvSpPr txBox="1"/>
          <p:nvPr/>
        </p:nvSpPr>
        <p:spPr>
          <a:xfrm>
            <a:off x="2843808" y="1429074"/>
            <a:ext cx="2950873" cy="646331"/>
          </a:xfrm>
          <a:prstGeom prst="rect">
            <a:avLst/>
          </a:prstGeom>
          <a:noFill/>
        </p:spPr>
        <p:txBody>
          <a:bodyPr wrap="square" rtlCol="0">
            <a:spAutoFit/>
          </a:bodyPr>
          <a:lstStyle/>
          <a:p>
            <a:pPr algn="ctr"/>
            <a:r>
              <a:rPr lang="en-US" altLang="zh-CN" sz="1800" dirty="0">
                <a:effectLst/>
                <a:latin typeface="Calibri" panose="020F0502020204030204" pitchFamily="34" charset="0"/>
                <a:ea typeface="宋体" panose="02010600030101010101" pitchFamily="2" charset="-122"/>
              </a:rPr>
              <a:t> 8, 158, 765 words</a:t>
            </a:r>
          </a:p>
          <a:p>
            <a:pPr algn="ctr"/>
            <a:r>
              <a:rPr lang="en-US" altLang="zh-CN" sz="1800" dirty="0">
                <a:effectLst/>
                <a:latin typeface="Calibri" panose="020F0502020204030204" pitchFamily="34" charset="0"/>
                <a:ea typeface="宋体" panose="02010600030101010101" pitchFamily="2" charset="-122"/>
              </a:rPr>
              <a:t>118, 046 of them are unique</a:t>
            </a:r>
            <a:endParaRPr lang="zh-CN" altLang="en-US" dirty="0"/>
          </a:p>
        </p:txBody>
      </p:sp>
      <p:pic>
        <p:nvPicPr>
          <p:cNvPr id="7" name="图片 6">
            <a:extLst>
              <a:ext uri="{FF2B5EF4-FFF2-40B4-BE49-F238E27FC236}">
                <a16:creationId xmlns:a16="http://schemas.microsoft.com/office/drawing/2014/main" id="{7630C1D4-F275-FF61-9C63-3D1B5AF20D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018" y="2623133"/>
            <a:ext cx="3459424" cy="1818543"/>
          </a:xfrm>
          <a:prstGeom prst="rect">
            <a:avLst/>
          </a:prstGeom>
          <a:noFill/>
          <a:ln>
            <a:noFill/>
          </a:ln>
        </p:spPr>
      </p:pic>
      <p:pic>
        <p:nvPicPr>
          <p:cNvPr id="8" name="图片 7">
            <a:extLst>
              <a:ext uri="{FF2B5EF4-FFF2-40B4-BE49-F238E27FC236}">
                <a16:creationId xmlns:a16="http://schemas.microsoft.com/office/drawing/2014/main" id="{8CAB677C-2368-FFCB-CE30-E13066BA3E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536686"/>
            <a:ext cx="3529961" cy="1883352"/>
          </a:xfrm>
          <a:prstGeom prst="rect">
            <a:avLst/>
          </a:prstGeom>
          <a:noFill/>
          <a:ln>
            <a:noFill/>
          </a:ln>
        </p:spPr>
      </p:pic>
      <p:sp>
        <p:nvSpPr>
          <p:cNvPr id="10" name="文本框 9">
            <a:extLst>
              <a:ext uri="{FF2B5EF4-FFF2-40B4-BE49-F238E27FC236}">
                <a16:creationId xmlns:a16="http://schemas.microsoft.com/office/drawing/2014/main" id="{15423C0A-D1D6-8CF5-533B-BEAE4D11122F}"/>
              </a:ext>
            </a:extLst>
          </p:cNvPr>
          <p:cNvSpPr txBox="1"/>
          <p:nvPr/>
        </p:nvSpPr>
        <p:spPr>
          <a:xfrm>
            <a:off x="435128" y="4522021"/>
            <a:ext cx="8385344" cy="329577"/>
          </a:xfrm>
          <a:prstGeom prst="rect">
            <a:avLst/>
          </a:prstGeom>
          <a:noFill/>
        </p:spPr>
        <p:txBody>
          <a:bodyPr wrap="square">
            <a:spAutoFit/>
          </a:bodyPr>
          <a:lstStyle/>
          <a:p>
            <a:pPr marL="228600" indent="266700">
              <a:lnSpc>
                <a:spcPct val="116000"/>
              </a:lnSpc>
              <a:spcAft>
                <a:spcPts val="800"/>
              </a:spcAft>
            </a:pPr>
            <a:r>
              <a:rPr lang="zh-CN" altLang="zh-CN" sz="1400" dirty="0">
                <a:effectLst/>
                <a:latin typeface="Aptos" panose="020B0004020202020204" pitchFamily="34" charset="0"/>
                <a:ea typeface="Calibri" panose="020F0502020204030204" pitchFamily="34" charset="0"/>
                <a:cs typeface="Arial" panose="020B0604020202020204" pitchFamily="34" charset="0"/>
              </a:rPr>
              <a:t> </a:t>
            </a:r>
            <a:r>
              <a:rPr lang="en-US" altLang="zh-CN" sz="1400" dirty="0">
                <a:effectLst/>
                <a:latin typeface="Aptos" panose="020B0004020202020204" pitchFamily="34" charset="0"/>
                <a:ea typeface="Calibri" panose="020F0502020204030204" pitchFamily="34" charset="0"/>
                <a:cs typeface="Arial" panose="020B0604020202020204" pitchFamily="34" charset="0"/>
              </a:rPr>
              <a:t>Figure 2: </a:t>
            </a:r>
            <a:r>
              <a:rPr lang="en-US" altLang="zh-CN" sz="1400" dirty="0" err="1">
                <a:effectLst/>
                <a:latin typeface="Aptos" panose="020B0004020202020204" pitchFamily="34" charset="0"/>
                <a:ea typeface="Calibri" panose="020F0502020204030204" pitchFamily="34" charset="0"/>
                <a:cs typeface="Arial" panose="020B0604020202020204" pitchFamily="34" charset="0"/>
              </a:rPr>
              <a:t>Wordcloud</a:t>
            </a:r>
            <a:r>
              <a:rPr lang="en-US" altLang="zh-CN" sz="1400" dirty="0">
                <a:effectLst/>
                <a:latin typeface="Aptos" panose="020B0004020202020204" pitchFamily="34" charset="0"/>
                <a:ea typeface="Calibri" panose="020F0502020204030204" pitchFamily="34" charset="0"/>
                <a:cs typeface="Arial" panose="020B0604020202020204" pitchFamily="34" charset="0"/>
              </a:rPr>
              <a:t> for words                                                                          Figure 3: word count</a:t>
            </a:r>
            <a:endParaRPr lang="zh-CN" altLang="zh-CN" sz="2000" dirty="0">
              <a:effectLst/>
              <a:latin typeface="Aptos" panose="020B00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269097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4">
            <a:extLst>
              <a:ext uri="{FF2B5EF4-FFF2-40B4-BE49-F238E27FC236}">
                <a16:creationId xmlns:a16="http://schemas.microsoft.com/office/drawing/2014/main" id="{766BA144-457F-DA49-3136-C2D36D26ADCC}"/>
              </a:ext>
            </a:extLst>
          </p:cNvPr>
          <p:cNvSpPr txBox="1">
            <a:spLocks noChangeArrowheads="1"/>
          </p:cNvSpPr>
          <p:nvPr/>
        </p:nvSpPr>
        <p:spPr bwMode="auto">
          <a:xfrm>
            <a:off x="683568" y="481236"/>
            <a:ext cx="3156912" cy="707886"/>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Data Preprocessing</a:t>
            </a:r>
          </a:p>
          <a:p>
            <a:endParaRPr lang="en-US" altLang="zh-CN" sz="2000" b="1" kern="0" dirty="0">
              <a:solidFill>
                <a:schemeClr val="tx2">
                  <a:lumMod val="75000"/>
                </a:schemeClr>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D2672616-B544-CB5E-9F2E-511E0B90E3B5}"/>
              </a:ext>
            </a:extLst>
          </p:cNvPr>
          <p:cNvSpPr txBox="1"/>
          <p:nvPr/>
        </p:nvSpPr>
        <p:spPr>
          <a:xfrm>
            <a:off x="1043608" y="1057300"/>
            <a:ext cx="6624736"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Tokenization</a:t>
            </a:r>
          </a:p>
          <a:p>
            <a:r>
              <a:rPr lang="en-US" altLang="zh-CN" sz="1800" dirty="0">
                <a:effectLst/>
                <a:latin typeface="Calibri" panose="020F0502020204030204" pitchFamily="34" charset="0"/>
                <a:ea typeface="宋体" panose="02010600030101010101" pitchFamily="2" charset="-122"/>
              </a:rPr>
              <a:t>dividing text into discrete units called tokens</a:t>
            </a:r>
          </a:p>
          <a:p>
            <a:r>
              <a:rPr lang="en-US" altLang="zh-CN" dirty="0" err="1">
                <a:latin typeface="Calibri" panose="020F0502020204030204" pitchFamily="34" charset="0"/>
                <a:ea typeface="宋体" panose="02010600030101010101" pitchFamily="2" charset="-122"/>
                <a:cs typeface="Arial" panose="020B0604020202020204" pitchFamily="34" charset="0"/>
              </a:rPr>
              <a:t>Eg</a:t>
            </a:r>
            <a:r>
              <a:rPr lang="en-US" altLang="zh-CN" dirty="0">
                <a:latin typeface="Calibri" panose="020F0502020204030204" pitchFamily="34" charset="0"/>
                <a:ea typeface="宋体" panose="02010600030101010101" pitchFamily="2" charset="-122"/>
                <a:cs typeface="Arial" panose="020B0604020202020204" pitchFamily="34" charset="0"/>
              </a:rPr>
              <a:t>: remove stop words: a, not …</a:t>
            </a:r>
          </a:p>
          <a:p>
            <a:endParaRPr lang="zh-CN" altLang="zh-CN" sz="1800" dirty="0">
              <a:effectLst/>
              <a:latin typeface="Aptos" panose="020B0004020202020204" pitchFamily="34" charset="0"/>
              <a:ea typeface="宋体" panose="02010600030101010101" pitchFamily="2" charset="-122"/>
              <a:cs typeface="Arial" panose="020B0604020202020204" pitchFamily="34" charset="0"/>
            </a:endParaRPr>
          </a:p>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Stemming</a:t>
            </a:r>
          </a:p>
          <a:p>
            <a:r>
              <a:rPr lang="en-US" altLang="zh-CN" sz="1800" dirty="0">
                <a:solidFill>
                  <a:srgbClr val="000000"/>
                </a:solidFill>
                <a:effectLst/>
                <a:latin typeface="Calibri" panose="020F0502020204030204" pitchFamily="34" charset="0"/>
                <a:ea typeface="宋体" panose="02010600030101010101" pitchFamily="2" charset="-122"/>
              </a:rPr>
              <a:t>text normalization technique in natural language processing that aims to reduce words to their base or root form</a:t>
            </a:r>
          </a:p>
          <a:p>
            <a:r>
              <a:rPr lang="en-US" altLang="zh-CN" dirty="0" err="1">
                <a:solidFill>
                  <a:srgbClr val="000000"/>
                </a:solidFill>
                <a:latin typeface="Calibri" panose="020F0502020204030204" pitchFamily="34" charset="0"/>
                <a:ea typeface="宋体" panose="02010600030101010101" pitchFamily="2" charset="-122"/>
                <a:cs typeface="Arial" panose="020B0604020202020204" pitchFamily="34" charset="0"/>
              </a:rPr>
              <a:t>Eg</a:t>
            </a:r>
            <a:r>
              <a:rPr lang="en-US" altLang="zh-CN" dirty="0">
                <a:solidFill>
                  <a:srgbClr val="000000"/>
                </a:solidFill>
                <a:latin typeface="Calibri" panose="020F0502020204030204" pitchFamily="34" charset="0"/>
                <a:ea typeface="宋体" panose="02010600030101010101" pitchFamily="2" charset="-122"/>
                <a:cs typeface="Arial" panose="020B0604020202020204" pitchFamily="34" charset="0"/>
              </a:rPr>
              <a:t>: </a:t>
            </a:r>
            <a:r>
              <a:rPr lang="zh-CN" altLang="zh-CN" sz="1800" dirty="0">
                <a:solidFill>
                  <a:srgbClr val="000000"/>
                </a:solidFill>
                <a:effectLst/>
                <a:ea typeface="Calibri" panose="020F0502020204030204" pitchFamily="34" charset="0"/>
              </a:rPr>
              <a:t> </a:t>
            </a:r>
            <a:r>
              <a:rPr lang="en-US" altLang="zh-CN" sz="1800" dirty="0">
                <a:solidFill>
                  <a:srgbClr val="000000"/>
                </a:solidFill>
                <a:effectLst/>
                <a:ea typeface="Calibri" panose="020F0502020204030204" pitchFamily="34" charset="0"/>
              </a:rPr>
              <a:t>‘manager’, ‘management’ and ‘managing’ can be considered as one word </a:t>
            </a:r>
            <a:endParaRPr lang="en-US" altLang="zh-CN" sz="1800" dirty="0">
              <a:effectLst/>
              <a:latin typeface="Calibri" panose="020F0502020204030204" pitchFamily="34" charset="0"/>
              <a:ea typeface="宋体" panose="02010600030101010101" pitchFamily="2" charset="-122"/>
              <a:cs typeface="Arial" panose="020B0604020202020204" pitchFamily="34" charset="0"/>
            </a:endParaRPr>
          </a:p>
          <a:p>
            <a:endParaRPr lang="zh-CN" altLang="zh-CN" sz="1800" dirty="0">
              <a:effectLst/>
              <a:latin typeface="Aptos" panose="020B0004020202020204" pitchFamily="34" charset="0"/>
              <a:ea typeface="宋体" panose="02010600030101010101" pitchFamily="2" charset="-122"/>
              <a:cs typeface="Arial" panose="020B0604020202020204" pitchFamily="34" charset="0"/>
            </a:endParaRPr>
          </a:p>
          <a:p>
            <a:pPr marL="285750" indent="-285750">
              <a:buFont typeface="Arial" panose="020B0604020202020204" pitchFamily="34" charset="0"/>
              <a:buChar char="•"/>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Lemmatization</a:t>
            </a:r>
          </a:p>
          <a:p>
            <a:r>
              <a:rPr lang="en-US" altLang="zh-CN" sz="1800" dirty="0">
                <a:effectLst/>
                <a:latin typeface="Calibri" panose="020F0502020204030204" pitchFamily="34" charset="0"/>
                <a:ea typeface="宋体" panose="02010600030101010101" pitchFamily="2" charset="-122"/>
              </a:rPr>
              <a:t>takes into account the morphological analysis of words and applies linguistic rules to determine the lemma</a:t>
            </a:r>
          </a:p>
          <a:p>
            <a:r>
              <a:rPr lang="en-US" altLang="zh-CN" dirty="0" err="1">
                <a:latin typeface="Calibri" panose="020F0502020204030204" pitchFamily="34" charset="0"/>
                <a:ea typeface="宋体" panose="02010600030101010101" pitchFamily="2" charset="-122"/>
                <a:cs typeface="Arial" panose="020B0604020202020204" pitchFamily="34" charset="0"/>
              </a:rPr>
              <a:t>Eg</a:t>
            </a:r>
            <a:r>
              <a:rPr lang="en-US" altLang="zh-CN" dirty="0">
                <a:latin typeface="Calibri" panose="020F0502020204030204" pitchFamily="34" charset="0"/>
                <a:ea typeface="宋体" panose="02010600030101010101" pitchFamily="2" charset="-122"/>
                <a:cs typeface="Arial" panose="020B0604020202020204" pitchFamily="34" charset="0"/>
              </a:rPr>
              <a:t>: </a:t>
            </a:r>
            <a:r>
              <a:rPr lang="zh-CN" altLang="zh-CN" sz="1800" dirty="0">
                <a:effectLst/>
                <a:ea typeface="Calibri" panose="020F0502020204030204" pitchFamily="34" charset="0"/>
              </a:rPr>
              <a:t> </a:t>
            </a:r>
            <a:r>
              <a:rPr lang="en-US" altLang="zh-CN" sz="1800" dirty="0">
                <a:effectLst/>
                <a:ea typeface="Calibri" panose="020F0502020204030204" pitchFamily="34" charset="0"/>
              </a:rPr>
              <a:t>"cats" is lemmatized to "cat," "running" to "run," and "playing" to "play."</a:t>
            </a:r>
            <a:endParaRPr lang="zh-CN" altLang="zh-CN" sz="1800" dirty="0">
              <a:effectLst/>
              <a:latin typeface="Aptos" panose="020B0004020202020204" pitchFamily="34" charset="0"/>
              <a:ea typeface="宋体" panose="02010600030101010101" pitchFamily="2" charset="-122"/>
              <a:cs typeface="Arial" panose="020B0604020202020204" pitchFamily="34" charset="0"/>
            </a:endParaRPr>
          </a:p>
          <a:p>
            <a:endParaRPr lang="zh-CN" altLang="en-US" dirty="0"/>
          </a:p>
        </p:txBody>
      </p:sp>
    </p:spTree>
    <p:extLst>
      <p:ext uri="{BB962C8B-B14F-4D97-AF65-F5344CB8AC3E}">
        <p14:creationId xmlns:p14="http://schemas.microsoft.com/office/powerpoint/2010/main" val="4059690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4">
            <a:extLst>
              <a:ext uri="{FF2B5EF4-FFF2-40B4-BE49-F238E27FC236}">
                <a16:creationId xmlns:a16="http://schemas.microsoft.com/office/drawing/2014/main" id="{766BA144-457F-DA49-3136-C2D36D26ADCC}"/>
              </a:ext>
            </a:extLst>
          </p:cNvPr>
          <p:cNvSpPr txBox="1">
            <a:spLocks noChangeArrowheads="1"/>
          </p:cNvSpPr>
          <p:nvPr/>
        </p:nvSpPr>
        <p:spPr bwMode="auto">
          <a:xfrm>
            <a:off x="683568" y="481236"/>
            <a:ext cx="3156912" cy="707886"/>
          </a:xfrm>
          <a:prstGeom prst="rect">
            <a:avLst/>
          </a:prstGeom>
          <a:noFill/>
          <a:ln w="9525">
            <a:noFill/>
            <a:miter lim="800000"/>
            <a:headEnd/>
            <a:tailEnd/>
          </a:ln>
        </p:spPr>
        <p:txBody>
          <a:bodyPr wrap="square" lIns="91440" tIns="45720" rIns="91440" bIns="45720" anchor="t">
            <a:spAutoFit/>
          </a:bodyPr>
          <a:lstStyle/>
          <a:p>
            <a:r>
              <a:rPr lang="en-US" altLang="zh-CN" sz="2000" b="1" kern="0" dirty="0">
                <a:solidFill>
                  <a:schemeClr val="tx2">
                    <a:lumMod val="75000"/>
                  </a:schemeClr>
                </a:solidFill>
                <a:latin typeface="微软雅黑"/>
                <a:ea typeface="微软雅黑"/>
              </a:rPr>
              <a:t>Data Preprocessing</a:t>
            </a:r>
          </a:p>
          <a:p>
            <a:endParaRPr lang="en-US" altLang="zh-CN" sz="2000" b="1" kern="0" dirty="0">
              <a:solidFill>
                <a:schemeClr val="tx2">
                  <a:lumMod val="75000"/>
                </a:schemeClr>
              </a:solidFill>
              <a:latin typeface="微软雅黑" pitchFamily="34" charset="-122"/>
              <a:ea typeface="微软雅黑" pitchFamily="34" charset="-122"/>
            </a:endParaRPr>
          </a:p>
        </p:txBody>
      </p:sp>
      <p:pic>
        <p:nvPicPr>
          <p:cNvPr id="2" name="图片 1" descr="文本&#10;&#10;描述已自动生成">
            <a:extLst>
              <a:ext uri="{FF2B5EF4-FFF2-40B4-BE49-F238E27FC236}">
                <a16:creationId xmlns:a16="http://schemas.microsoft.com/office/drawing/2014/main" id="{6117AA19-AD5C-3CD2-0ADD-36C6C155BB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985292"/>
            <a:ext cx="2671185" cy="1506667"/>
          </a:xfrm>
          <a:prstGeom prst="rect">
            <a:avLst/>
          </a:prstGeom>
          <a:noFill/>
          <a:ln>
            <a:noFill/>
          </a:ln>
        </p:spPr>
      </p:pic>
      <p:pic>
        <p:nvPicPr>
          <p:cNvPr id="5" name="图片 4" descr="表格&#10;&#10;低可信度描述已自动生成">
            <a:extLst>
              <a:ext uri="{FF2B5EF4-FFF2-40B4-BE49-F238E27FC236}">
                <a16:creationId xmlns:a16="http://schemas.microsoft.com/office/drawing/2014/main" id="{2989D21C-3092-5AD2-7629-7E0AF3D5DE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070" y="2996015"/>
            <a:ext cx="7247860" cy="1619299"/>
          </a:xfrm>
          <a:prstGeom prst="rect">
            <a:avLst/>
          </a:prstGeom>
          <a:noFill/>
          <a:ln>
            <a:noFill/>
          </a:ln>
        </p:spPr>
      </p:pic>
      <p:sp>
        <p:nvSpPr>
          <p:cNvPr id="8" name="箭头: 右 7">
            <a:extLst>
              <a:ext uri="{FF2B5EF4-FFF2-40B4-BE49-F238E27FC236}">
                <a16:creationId xmlns:a16="http://schemas.microsoft.com/office/drawing/2014/main" id="{9D0807E2-9EDB-3922-9752-8F489B93F9E3}"/>
              </a:ext>
            </a:extLst>
          </p:cNvPr>
          <p:cNvSpPr/>
          <p:nvPr/>
        </p:nvSpPr>
        <p:spPr>
          <a:xfrm>
            <a:off x="5587001" y="3805664"/>
            <a:ext cx="425159" cy="347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5521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a:off x="-4763" y="1129308"/>
            <a:ext cx="9163050" cy="2942175"/>
          </a:xfrm>
          <a:custGeom>
            <a:avLst/>
            <a:gdLst>
              <a:gd name="connsiteX0" fmla="*/ 0 w 12192000"/>
              <a:gd name="connsiteY0" fmla="*/ 0 h 2716400"/>
              <a:gd name="connsiteX1" fmla="*/ 12192000 w 12192000"/>
              <a:gd name="connsiteY1" fmla="*/ 0 h 2716400"/>
              <a:gd name="connsiteX2" fmla="*/ 12192000 w 12192000"/>
              <a:gd name="connsiteY2" fmla="*/ 2716400 h 2716400"/>
              <a:gd name="connsiteX3" fmla="*/ 0 w 12192000"/>
              <a:gd name="connsiteY3" fmla="*/ 2716400 h 2716400"/>
              <a:gd name="connsiteX4" fmla="*/ 0 w 12192000"/>
              <a:gd name="connsiteY4" fmla="*/ 0 h 2716400"/>
              <a:gd name="connsiteX0" fmla="*/ 0 w 12192000"/>
              <a:gd name="connsiteY0" fmla="*/ 0 h 3249800"/>
              <a:gd name="connsiteX1" fmla="*/ 12192000 w 12192000"/>
              <a:gd name="connsiteY1" fmla="*/ 533400 h 3249800"/>
              <a:gd name="connsiteX2" fmla="*/ 12192000 w 12192000"/>
              <a:gd name="connsiteY2" fmla="*/ 3249800 h 3249800"/>
              <a:gd name="connsiteX3" fmla="*/ 0 w 12192000"/>
              <a:gd name="connsiteY3" fmla="*/ 3249800 h 3249800"/>
              <a:gd name="connsiteX4" fmla="*/ 0 w 12192000"/>
              <a:gd name="connsiteY4" fmla="*/ 0 h 3249800"/>
              <a:gd name="connsiteX0" fmla="*/ 0 w 12192000"/>
              <a:gd name="connsiteY0" fmla="*/ 0 h 3249800"/>
              <a:gd name="connsiteX1" fmla="*/ 12192000 w 12192000"/>
              <a:gd name="connsiteY1" fmla="*/ 533400 h 3249800"/>
              <a:gd name="connsiteX2" fmla="*/ 12192000 w 12192000"/>
              <a:gd name="connsiteY2" fmla="*/ 3249800 h 3249800"/>
              <a:gd name="connsiteX3" fmla="*/ 19050 w 12192000"/>
              <a:gd name="connsiteY3" fmla="*/ 1687700 h 3249800"/>
              <a:gd name="connsiteX4" fmla="*/ 0 w 12192000"/>
              <a:gd name="connsiteY4" fmla="*/ 0 h 3249800"/>
              <a:gd name="connsiteX0" fmla="*/ 0 w 12230100"/>
              <a:gd name="connsiteY0" fmla="*/ 0 h 4583300"/>
              <a:gd name="connsiteX1" fmla="*/ 12192000 w 12230100"/>
              <a:gd name="connsiteY1" fmla="*/ 5334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30100"/>
              <a:gd name="connsiteY0" fmla="*/ 0 h 4583300"/>
              <a:gd name="connsiteX1" fmla="*/ 12211050 w 12230100"/>
              <a:gd name="connsiteY1" fmla="*/ 2019300 h 4583300"/>
              <a:gd name="connsiteX2" fmla="*/ 12230100 w 12230100"/>
              <a:gd name="connsiteY2" fmla="*/ 4583300 h 4583300"/>
              <a:gd name="connsiteX3" fmla="*/ 19050 w 12230100"/>
              <a:gd name="connsiteY3" fmla="*/ 1687700 h 4583300"/>
              <a:gd name="connsiteX4" fmla="*/ 0 w 12230100"/>
              <a:gd name="connsiteY4" fmla="*/ 0 h 458330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4068950"/>
              <a:gd name="connsiteX1" fmla="*/ 12211050 w 12249150"/>
              <a:gd name="connsiteY1" fmla="*/ 2019300 h 4068950"/>
              <a:gd name="connsiteX2" fmla="*/ 12249150 w 12249150"/>
              <a:gd name="connsiteY2" fmla="*/ 4068950 h 4068950"/>
              <a:gd name="connsiteX3" fmla="*/ 19050 w 12249150"/>
              <a:gd name="connsiteY3" fmla="*/ 1687700 h 4068950"/>
              <a:gd name="connsiteX4" fmla="*/ 0 w 12249150"/>
              <a:gd name="connsiteY4" fmla="*/ 0 h 4068950"/>
              <a:gd name="connsiteX0" fmla="*/ 0 w 12249150"/>
              <a:gd name="connsiteY0" fmla="*/ 0 h 3935600"/>
              <a:gd name="connsiteX1" fmla="*/ 12211050 w 12249150"/>
              <a:gd name="connsiteY1" fmla="*/ 18859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49150 w 12249150"/>
              <a:gd name="connsiteY1" fmla="*/ 142875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68200"/>
              <a:gd name="connsiteY0" fmla="*/ 0 h 3935600"/>
              <a:gd name="connsiteX1" fmla="*/ 12268200 w 12268200"/>
              <a:gd name="connsiteY1" fmla="*/ 1104900 h 3935600"/>
              <a:gd name="connsiteX2" fmla="*/ 12249150 w 12268200"/>
              <a:gd name="connsiteY2" fmla="*/ 3935600 h 3935600"/>
              <a:gd name="connsiteX3" fmla="*/ 19050 w 12268200"/>
              <a:gd name="connsiteY3" fmla="*/ 1554350 h 3935600"/>
              <a:gd name="connsiteX4" fmla="*/ 0 w 1226820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19050 w 12249150"/>
              <a:gd name="connsiteY3" fmla="*/ 1554350 h 3935600"/>
              <a:gd name="connsiteX4" fmla="*/ 0 w 12249150"/>
              <a:gd name="connsiteY4" fmla="*/ 0 h 3935600"/>
              <a:gd name="connsiteX0" fmla="*/ 0 w 12249150"/>
              <a:gd name="connsiteY0" fmla="*/ 0 h 3935600"/>
              <a:gd name="connsiteX1" fmla="*/ 12237720 w 12249150"/>
              <a:gd name="connsiteY1" fmla="*/ 1089660 h 3935600"/>
              <a:gd name="connsiteX2" fmla="*/ 12249150 w 12249150"/>
              <a:gd name="connsiteY2" fmla="*/ 3935600 h 3935600"/>
              <a:gd name="connsiteX3" fmla="*/ 44450 w 12249150"/>
              <a:gd name="connsiteY3" fmla="*/ 1554350 h 3935600"/>
              <a:gd name="connsiteX4" fmla="*/ 0 w 12249150"/>
              <a:gd name="connsiteY4" fmla="*/ 0 h 3935600"/>
              <a:gd name="connsiteX0" fmla="*/ 0 w 12217400"/>
              <a:gd name="connsiteY0" fmla="*/ 0 h 3922900"/>
              <a:gd name="connsiteX1" fmla="*/ 12205970 w 12217400"/>
              <a:gd name="connsiteY1" fmla="*/ 1076960 h 3922900"/>
              <a:gd name="connsiteX2" fmla="*/ 12217400 w 12217400"/>
              <a:gd name="connsiteY2" fmla="*/ 3922900 h 3922900"/>
              <a:gd name="connsiteX3" fmla="*/ 12700 w 12217400"/>
              <a:gd name="connsiteY3" fmla="*/ 1541650 h 3922900"/>
              <a:gd name="connsiteX4" fmla="*/ 0 w 12217400"/>
              <a:gd name="connsiteY4" fmla="*/ 0 h 3922900"/>
              <a:gd name="connsiteX0" fmla="*/ 0 w 12217400"/>
              <a:gd name="connsiteY0" fmla="*/ 0 h 3922900"/>
              <a:gd name="connsiteX1" fmla="*/ 12205970 w 12217400"/>
              <a:gd name="connsiteY1" fmla="*/ 1076960 h 3922900"/>
              <a:gd name="connsiteX2" fmla="*/ 12217400 w 12217400"/>
              <a:gd name="connsiteY2" fmla="*/ 3922900 h 3922900"/>
              <a:gd name="connsiteX3" fmla="*/ 6350 w 12217400"/>
              <a:gd name="connsiteY3" fmla="*/ 1541650 h 3922900"/>
              <a:gd name="connsiteX4" fmla="*/ 0 w 12217400"/>
              <a:gd name="connsiteY4" fmla="*/ 0 h 392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3922900">
                <a:moveTo>
                  <a:pt x="0" y="0"/>
                </a:moveTo>
                <a:lnTo>
                  <a:pt x="12205970" y="1076960"/>
                </a:lnTo>
                <a:lnTo>
                  <a:pt x="12217400" y="3922900"/>
                </a:lnTo>
                <a:lnTo>
                  <a:pt x="6350" y="1541650"/>
                </a:lnTo>
                <a:cubicBezTo>
                  <a:pt x="4233" y="1027767"/>
                  <a:pt x="2117" y="513883"/>
                  <a:pt x="0" y="0"/>
                </a:cubicBezTo>
                <a:close/>
              </a:path>
            </a:pathLst>
          </a:custGeom>
          <a:solidFill>
            <a:schemeClr val="tx2">
              <a:lumMod val="75000"/>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 name="矩形 16"/>
          <p:cNvSpPr/>
          <p:nvPr/>
        </p:nvSpPr>
        <p:spPr>
          <a:xfrm>
            <a:off x="-6341" y="1259679"/>
            <a:ext cx="9150341" cy="1978844"/>
          </a:xfrm>
          <a:custGeom>
            <a:avLst/>
            <a:gdLst>
              <a:gd name="connsiteX0" fmla="*/ 0 w 12192305"/>
              <a:gd name="connsiteY0" fmla="*/ 0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0 w 12192305"/>
              <a:gd name="connsiteY4" fmla="*/ 0 h 1487838"/>
              <a:gd name="connsiteX0" fmla="*/ 15499 w 12192305"/>
              <a:gd name="connsiteY0" fmla="*/ 43395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15499 w 12192305"/>
              <a:gd name="connsiteY4" fmla="*/ 433952 h 1487838"/>
              <a:gd name="connsiteX0" fmla="*/ 7879 w 12192305"/>
              <a:gd name="connsiteY0" fmla="*/ 426332 h 1487838"/>
              <a:gd name="connsiteX1" fmla="*/ 12192305 w 12192305"/>
              <a:gd name="connsiteY1" fmla="*/ 0 h 1487838"/>
              <a:gd name="connsiteX2" fmla="*/ 12192305 w 12192305"/>
              <a:gd name="connsiteY2" fmla="*/ 1487838 h 1487838"/>
              <a:gd name="connsiteX3" fmla="*/ 0 w 12192305"/>
              <a:gd name="connsiteY3" fmla="*/ 1487838 h 1487838"/>
              <a:gd name="connsiteX4" fmla="*/ 7879 w 12192305"/>
              <a:gd name="connsiteY4" fmla="*/ 426332 h 1487838"/>
              <a:gd name="connsiteX0" fmla="*/ 361 w 12200027"/>
              <a:gd name="connsiteY0" fmla="*/ 42633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26332 h 1487838"/>
              <a:gd name="connsiteX0" fmla="*/ 361 w 12200027"/>
              <a:gd name="connsiteY0" fmla="*/ 433952 h 1487838"/>
              <a:gd name="connsiteX1" fmla="*/ 12200027 w 12200027"/>
              <a:gd name="connsiteY1" fmla="*/ 0 h 1487838"/>
              <a:gd name="connsiteX2" fmla="*/ 12200027 w 12200027"/>
              <a:gd name="connsiteY2" fmla="*/ 1487838 h 1487838"/>
              <a:gd name="connsiteX3" fmla="*/ 7722 w 12200027"/>
              <a:gd name="connsiteY3" fmla="*/ 1487838 h 1487838"/>
              <a:gd name="connsiteX4" fmla="*/ 361 w 12200027"/>
              <a:gd name="connsiteY4" fmla="*/ 433952 h 1487838"/>
              <a:gd name="connsiteX0" fmla="*/ 790 w 12192836"/>
              <a:gd name="connsiteY0" fmla="*/ 426332 h 1487838"/>
              <a:gd name="connsiteX1" fmla="*/ 12192836 w 12192836"/>
              <a:gd name="connsiteY1" fmla="*/ 0 h 1487838"/>
              <a:gd name="connsiteX2" fmla="*/ 12192836 w 12192836"/>
              <a:gd name="connsiteY2" fmla="*/ 1487838 h 1487838"/>
              <a:gd name="connsiteX3" fmla="*/ 531 w 12192836"/>
              <a:gd name="connsiteY3" fmla="*/ 1487838 h 1487838"/>
              <a:gd name="connsiteX4" fmla="*/ 790 w 12192836"/>
              <a:gd name="connsiteY4" fmla="*/ 426332 h 1487838"/>
              <a:gd name="connsiteX0" fmla="*/ 790 w 12200456"/>
              <a:gd name="connsiteY0" fmla="*/ 1767452 h 2828958"/>
              <a:gd name="connsiteX1" fmla="*/ 12200456 w 12200456"/>
              <a:gd name="connsiteY1" fmla="*/ 0 h 2828958"/>
              <a:gd name="connsiteX2" fmla="*/ 12192836 w 12200456"/>
              <a:gd name="connsiteY2" fmla="*/ 282895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312578 h 2828958"/>
              <a:gd name="connsiteX3" fmla="*/ 531 w 12200456"/>
              <a:gd name="connsiteY3" fmla="*/ 2828958 h 2828958"/>
              <a:gd name="connsiteX4" fmla="*/ 790 w 12200456"/>
              <a:gd name="connsiteY4" fmla="*/ 1767452 h 2828958"/>
              <a:gd name="connsiteX0" fmla="*/ 790 w 12200456"/>
              <a:gd name="connsiteY0" fmla="*/ 1767452 h 2828958"/>
              <a:gd name="connsiteX1" fmla="*/ 12200456 w 12200456"/>
              <a:gd name="connsiteY1" fmla="*/ 0 h 2828958"/>
              <a:gd name="connsiteX2" fmla="*/ 12200456 w 12200456"/>
              <a:gd name="connsiteY2" fmla="*/ 1445928 h 2828958"/>
              <a:gd name="connsiteX3" fmla="*/ 531 w 12200456"/>
              <a:gd name="connsiteY3" fmla="*/ 2828958 h 2828958"/>
              <a:gd name="connsiteX4" fmla="*/ 790 w 12200456"/>
              <a:gd name="connsiteY4" fmla="*/ 1767452 h 2828958"/>
              <a:gd name="connsiteX0" fmla="*/ 116 w 12199782"/>
              <a:gd name="connsiteY0" fmla="*/ 17674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767452 h 2619408"/>
              <a:gd name="connsiteX0" fmla="*/ 116 w 12199782"/>
              <a:gd name="connsiteY0" fmla="*/ 1615052 h 2619408"/>
              <a:gd name="connsiteX1" fmla="*/ 12199782 w 12199782"/>
              <a:gd name="connsiteY1" fmla="*/ 0 h 2619408"/>
              <a:gd name="connsiteX2" fmla="*/ 12199782 w 12199782"/>
              <a:gd name="connsiteY2" fmla="*/ 1445928 h 2619408"/>
              <a:gd name="connsiteX3" fmla="*/ 37957 w 12199782"/>
              <a:gd name="connsiteY3" fmla="*/ 2619408 h 2619408"/>
              <a:gd name="connsiteX4" fmla="*/ 116 w 12199782"/>
              <a:gd name="connsiteY4" fmla="*/ 1615052 h 2619408"/>
              <a:gd name="connsiteX0" fmla="*/ 789 w 12200455"/>
              <a:gd name="connsiteY0" fmla="*/ 1615052 h 2638458"/>
              <a:gd name="connsiteX1" fmla="*/ 12200455 w 12200455"/>
              <a:gd name="connsiteY1" fmla="*/ 0 h 2638458"/>
              <a:gd name="connsiteX2" fmla="*/ 12200455 w 12200455"/>
              <a:gd name="connsiteY2" fmla="*/ 1445928 h 2638458"/>
              <a:gd name="connsiteX3" fmla="*/ 530 w 12200455"/>
              <a:gd name="connsiteY3" fmla="*/ 2638458 h 2638458"/>
              <a:gd name="connsiteX4" fmla="*/ 789 w 12200455"/>
              <a:gd name="connsiteY4" fmla="*/ 1615052 h 2638458"/>
              <a:gd name="connsiteX0" fmla="*/ 789 w 12200455"/>
              <a:gd name="connsiteY0" fmla="*/ 1615052 h 2638458"/>
              <a:gd name="connsiteX1" fmla="*/ 12200455 w 12200455"/>
              <a:gd name="connsiteY1" fmla="*/ 0 h 2638458"/>
              <a:gd name="connsiteX2" fmla="*/ 12200455 w 12200455"/>
              <a:gd name="connsiteY2" fmla="*/ 1792770 h 2638458"/>
              <a:gd name="connsiteX3" fmla="*/ 530 w 12200455"/>
              <a:gd name="connsiteY3" fmla="*/ 2638458 h 2638458"/>
              <a:gd name="connsiteX4" fmla="*/ 789 w 12200455"/>
              <a:gd name="connsiteY4" fmla="*/ 1615052 h 263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455" h="2638458">
                <a:moveTo>
                  <a:pt x="789" y="1615052"/>
                </a:moveTo>
                <a:lnTo>
                  <a:pt x="12200455" y="0"/>
                </a:lnTo>
                <a:lnTo>
                  <a:pt x="12200455" y="1792770"/>
                </a:lnTo>
                <a:lnTo>
                  <a:pt x="530" y="2638458"/>
                </a:lnTo>
                <a:cubicBezTo>
                  <a:pt x="3156" y="2284623"/>
                  <a:pt x="-1837" y="1968887"/>
                  <a:pt x="789" y="1615052"/>
                </a:cubicBezTo>
                <a:close/>
              </a:path>
            </a:pathLst>
          </a:custGeom>
          <a:solidFill>
            <a:schemeClr val="tx2">
              <a:lumMod val="50000"/>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矩形 13"/>
          <p:cNvSpPr/>
          <p:nvPr/>
        </p:nvSpPr>
        <p:spPr>
          <a:xfrm>
            <a:off x="-6340" y="1631106"/>
            <a:ext cx="9149944" cy="1235990"/>
          </a:xfrm>
          <a:custGeom>
            <a:avLst/>
            <a:gdLst>
              <a:gd name="connsiteX0" fmla="*/ 0 w 12192000"/>
              <a:gd name="connsiteY0" fmla="*/ 0 h 790413"/>
              <a:gd name="connsiteX1" fmla="*/ 12192000 w 12192000"/>
              <a:gd name="connsiteY1" fmla="*/ 0 h 790413"/>
              <a:gd name="connsiteX2" fmla="*/ 12192000 w 12192000"/>
              <a:gd name="connsiteY2" fmla="*/ 790413 h 790413"/>
              <a:gd name="connsiteX3" fmla="*/ 0 w 12192000"/>
              <a:gd name="connsiteY3" fmla="*/ 790413 h 790413"/>
              <a:gd name="connsiteX4" fmla="*/ 0 w 12192000"/>
              <a:gd name="connsiteY4" fmla="*/ 0 h 790413"/>
              <a:gd name="connsiteX0" fmla="*/ 0 w 12195175"/>
              <a:gd name="connsiteY0" fmla="*/ 609600 h 1400013"/>
              <a:gd name="connsiteX1" fmla="*/ 12195175 w 12195175"/>
              <a:gd name="connsiteY1" fmla="*/ 0 h 1400013"/>
              <a:gd name="connsiteX2" fmla="*/ 12192000 w 12195175"/>
              <a:gd name="connsiteY2" fmla="*/ 1400013 h 1400013"/>
              <a:gd name="connsiteX3" fmla="*/ 0 w 12195175"/>
              <a:gd name="connsiteY3" fmla="*/ 1400013 h 1400013"/>
              <a:gd name="connsiteX4" fmla="*/ 0 w 1219517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609600 h 1400013"/>
              <a:gd name="connsiteX1" fmla="*/ 12192000 w 12192305"/>
              <a:gd name="connsiteY1" fmla="*/ 0 h 1400013"/>
              <a:gd name="connsiteX2" fmla="*/ 12192000 w 12192305"/>
              <a:gd name="connsiteY2" fmla="*/ 1400013 h 1400013"/>
              <a:gd name="connsiteX3" fmla="*/ 0 w 12192305"/>
              <a:gd name="connsiteY3" fmla="*/ 1400013 h 1400013"/>
              <a:gd name="connsiteX4" fmla="*/ 0 w 12192305"/>
              <a:gd name="connsiteY4" fmla="*/ 609600 h 1400013"/>
              <a:gd name="connsiteX0" fmla="*/ 0 w 12192305"/>
              <a:gd name="connsiteY0" fmla="*/ 857573 h 1647986"/>
              <a:gd name="connsiteX1" fmla="*/ 12192000 w 12192305"/>
              <a:gd name="connsiteY1" fmla="*/ 0 h 1647986"/>
              <a:gd name="connsiteX2" fmla="*/ 12192000 w 12192305"/>
              <a:gd name="connsiteY2" fmla="*/ 1647986 h 1647986"/>
              <a:gd name="connsiteX3" fmla="*/ 0 w 12192305"/>
              <a:gd name="connsiteY3" fmla="*/ 1647986 h 1647986"/>
              <a:gd name="connsiteX4" fmla="*/ 0 w 12192305"/>
              <a:gd name="connsiteY4" fmla="*/ 857573 h 1647986"/>
              <a:gd name="connsiteX0" fmla="*/ 0 w 12199700"/>
              <a:gd name="connsiteY0" fmla="*/ 857573 h 1647986"/>
              <a:gd name="connsiteX1" fmla="*/ 12192000 w 12199700"/>
              <a:gd name="connsiteY1" fmla="*/ 0 h 1647986"/>
              <a:gd name="connsiteX2" fmla="*/ 12199620 w 12199700"/>
              <a:gd name="connsiteY2" fmla="*/ 1647986 h 1647986"/>
              <a:gd name="connsiteX3" fmla="*/ 0 w 12199700"/>
              <a:gd name="connsiteY3" fmla="*/ 1647986 h 1647986"/>
              <a:gd name="connsiteX4" fmla="*/ 0 w 12199700"/>
              <a:gd name="connsiteY4" fmla="*/ 857573 h 1647986"/>
              <a:gd name="connsiteX0" fmla="*/ 0 w 12199925"/>
              <a:gd name="connsiteY0" fmla="*/ 857573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0 w 12199925"/>
              <a:gd name="connsiteY4" fmla="*/ 857573 h 1647986"/>
              <a:gd name="connsiteX0" fmla="*/ 14515 w 12199925"/>
              <a:gd name="connsiteY0" fmla="*/ 567287 h 1647986"/>
              <a:gd name="connsiteX1" fmla="*/ 12199620 w 12199925"/>
              <a:gd name="connsiteY1" fmla="*/ 0 h 1647986"/>
              <a:gd name="connsiteX2" fmla="*/ 12199620 w 12199925"/>
              <a:gd name="connsiteY2" fmla="*/ 1647986 h 1647986"/>
              <a:gd name="connsiteX3" fmla="*/ 0 w 12199925"/>
              <a:gd name="connsiteY3" fmla="*/ 1647986 h 1647986"/>
              <a:gd name="connsiteX4" fmla="*/ 14515 w 12199925"/>
              <a:gd name="connsiteY4" fmla="*/ 567287 h 164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25" h="1647986">
                <a:moveTo>
                  <a:pt x="14515" y="567287"/>
                </a:moveTo>
                <a:lnTo>
                  <a:pt x="12199620" y="0"/>
                </a:lnTo>
                <a:cubicBezTo>
                  <a:pt x="12198562" y="466671"/>
                  <a:pt x="12200678" y="1181315"/>
                  <a:pt x="12199620" y="1647986"/>
                </a:cubicBezTo>
                <a:lnTo>
                  <a:pt x="0" y="1647986"/>
                </a:lnTo>
                <a:lnTo>
                  <a:pt x="14515" y="56728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文本框 1"/>
          <p:cNvSpPr txBox="1"/>
          <p:nvPr/>
        </p:nvSpPr>
        <p:spPr>
          <a:xfrm>
            <a:off x="1115616" y="2117938"/>
            <a:ext cx="7080819" cy="623248"/>
          </a:xfrm>
          <a:prstGeom prst="rect">
            <a:avLst/>
          </a:prstGeom>
          <a:noFill/>
        </p:spPr>
        <p:txBody>
          <a:bodyPr wrap="square" lIns="68580" tIns="34290" rIns="68580" bIns="34290"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Topic Modelling</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307235" y="3774798"/>
            <a:ext cx="1457578" cy="1458966"/>
            <a:chOff x="307235" y="3561056"/>
            <a:chExt cx="1457578" cy="1458966"/>
          </a:xfrm>
        </p:grpSpPr>
        <p:sp>
          <p:nvSpPr>
            <p:cNvPr id="7" name="椭圆 1"/>
            <p:cNvSpPr>
              <a:spLocks noChangeArrowheads="1"/>
            </p:cNvSpPr>
            <p:nvPr/>
          </p:nvSpPr>
          <p:spPr bwMode="auto">
            <a:xfrm>
              <a:off x="307235" y="3561056"/>
              <a:ext cx="1457578" cy="1458966"/>
            </a:xfrm>
            <a:prstGeom prst="ellipse">
              <a:avLst/>
            </a:prstGeom>
            <a:solidFill>
              <a:schemeClr val="tx2">
                <a:lumMod val="75000"/>
              </a:schemeClr>
            </a:solidFill>
            <a:ln w="9525">
              <a:noFill/>
              <a:bevel/>
              <a:headEnd/>
              <a:tailEnd/>
            </a:ln>
          </p:spPr>
          <p:txBody>
            <a:bodyPr lIns="68589" tIns="34295" rIns="68589" bIns="34295" anchor="ctr"/>
            <a:lstStyle/>
            <a:p>
              <a:pPr algn="ctr" eaLnBrk="1" hangingPunct="1">
                <a:buFont typeface="Arial" pitchFamily="34" charset="0"/>
                <a:buNone/>
              </a:pPr>
              <a:endParaRPr lang="zh-CN" altLang="zh-CN">
                <a:latin typeface="宋体" pitchFamily="2" charset="-122"/>
                <a:sym typeface="宋体" pitchFamily="2" charset="-122"/>
              </a:endParaRPr>
            </a:p>
          </p:txBody>
        </p:sp>
        <p:sp>
          <p:nvSpPr>
            <p:cNvPr id="8" name="文本框 17"/>
            <p:cNvSpPr>
              <a:spLocks noChangeArrowheads="1"/>
            </p:cNvSpPr>
            <p:nvPr/>
          </p:nvSpPr>
          <p:spPr bwMode="auto">
            <a:xfrm>
              <a:off x="307235" y="4040466"/>
              <a:ext cx="1457578" cy="500147"/>
            </a:xfrm>
            <a:prstGeom prst="rect">
              <a:avLst/>
            </a:prstGeom>
            <a:noFill/>
            <a:ln w="9525">
              <a:noFill/>
              <a:miter lim="800000"/>
              <a:headEnd/>
              <a:tailEnd/>
            </a:ln>
          </p:spPr>
          <p:txBody>
            <a:bodyPr wrap="square" lIns="68589" tIns="34295" rIns="68589" bIns="34295">
              <a:spAutoFit/>
            </a:bodyPr>
            <a:lstStyle/>
            <a:p>
              <a:pPr algn="ctr" eaLnBrk="1" hangingPunct="1">
                <a:buFont typeface="Arial" pitchFamily="34" charset="0"/>
                <a:buNone/>
              </a:pPr>
              <a:r>
                <a:rPr lang="en-US" altLang="zh-CN" sz="2800" b="1" dirty="0">
                  <a:solidFill>
                    <a:schemeClr val="bg1"/>
                  </a:solidFill>
                  <a:latin typeface="Adobe Gothic Std B" pitchFamily="34" charset="-128"/>
                  <a:ea typeface="Adobe Gothic Std B" pitchFamily="34" charset="-128"/>
                </a:rPr>
                <a:t>PART  2</a:t>
              </a:r>
              <a:endParaRPr lang="zh-CN" sz="2800" dirty="0">
                <a:solidFill>
                  <a:schemeClr val="bg1"/>
                </a:solidFill>
                <a:latin typeface="Adobe Gothic Std B" pitchFamily="34" charset="-128"/>
              </a:endParaRPr>
            </a:p>
          </p:txBody>
        </p:sp>
      </p:grpSp>
    </p:spTree>
    <p:extLst>
      <p:ext uri="{BB962C8B-B14F-4D97-AF65-F5344CB8AC3E}">
        <p14:creationId xmlns:p14="http://schemas.microsoft.com/office/powerpoint/2010/main" val="13193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p:cNvSpPr txBox="1">
            <a:spLocks noChangeArrowheads="1"/>
          </p:cNvSpPr>
          <p:nvPr/>
        </p:nvSpPr>
        <p:spPr bwMode="auto">
          <a:xfrm>
            <a:off x="1011894" y="389371"/>
            <a:ext cx="6277151" cy="400110"/>
          </a:xfrm>
          <a:prstGeom prst="rect">
            <a:avLst/>
          </a:prstGeom>
          <a:noFill/>
          <a:ln w="9525">
            <a:noFill/>
            <a:miter lim="800000"/>
            <a:headEnd/>
            <a:tailEnd/>
          </a:ln>
        </p:spPr>
        <p:txBody>
          <a:bodyPr wrap="square" lIns="91440" tIns="45720" rIns="91440" bIns="45720" anchor="t">
            <a:spAutoFit/>
          </a:bodyPr>
          <a:lstStyle/>
          <a:p>
            <a:r>
              <a:rPr lang="en-US" altLang="zh-CN" sz="2000" b="1" kern="0">
                <a:solidFill>
                  <a:schemeClr val="tx2">
                    <a:lumMod val="75000"/>
                  </a:schemeClr>
                </a:solidFill>
                <a:latin typeface="微软雅黑"/>
                <a:ea typeface="微软雅黑"/>
              </a:rPr>
              <a:t> Topic Modeling Pipeline</a:t>
            </a:r>
          </a:p>
        </p:txBody>
      </p:sp>
      <p:sp>
        <p:nvSpPr>
          <p:cNvPr id="3" name="矩形 2"/>
          <p:cNvSpPr/>
          <p:nvPr/>
        </p:nvSpPr>
        <p:spPr>
          <a:xfrm>
            <a:off x="251520" y="391475"/>
            <a:ext cx="372660" cy="3726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435128" y="591291"/>
            <a:ext cx="248440" cy="2484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Rectangle: Rounded Corners 5">
            <a:extLst>
              <a:ext uri="{FF2B5EF4-FFF2-40B4-BE49-F238E27FC236}">
                <a16:creationId xmlns:a16="http://schemas.microsoft.com/office/drawing/2014/main" id="{BA3AB55A-62A7-8382-5F12-04F5661C571C}"/>
              </a:ext>
            </a:extLst>
          </p:cNvPr>
          <p:cNvSpPr/>
          <p:nvPr/>
        </p:nvSpPr>
        <p:spPr>
          <a:xfrm>
            <a:off x="1528055" y="1593364"/>
            <a:ext cx="1377268" cy="663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Embedding method</a:t>
            </a:r>
          </a:p>
        </p:txBody>
      </p:sp>
      <p:sp>
        <p:nvSpPr>
          <p:cNvPr id="7" name="TextBox 6">
            <a:extLst>
              <a:ext uri="{FF2B5EF4-FFF2-40B4-BE49-F238E27FC236}">
                <a16:creationId xmlns:a16="http://schemas.microsoft.com/office/drawing/2014/main" id="{56112441-940B-DBB2-F62B-E8DDDC639D8E}"/>
              </a:ext>
            </a:extLst>
          </p:cNvPr>
          <p:cNvSpPr txBox="1"/>
          <p:nvPr/>
        </p:nvSpPr>
        <p:spPr>
          <a:xfrm>
            <a:off x="351847" y="1734103"/>
            <a:ext cx="1105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Text</a:t>
            </a:r>
          </a:p>
        </p:txBody>
      </p:sp>
      <p:sp>
        <p:nvSpPr>
          <p:cNvPr id="8" name="TextBox 7">
            <a:extLst>
              <a:ext uri="{FF2B5EF4-FFF2-40B4-BE49-F238E27FC236}">
                <a16:creationId xmlns:a16="http://schemas.microsoft.com/office/drawing/2014/main" id="{32296D93-C43D-CC1B-5661-1892C2AFFB0C}"/>
              </a:ext>
            </a:extLst>
          </p:cNvPr>
          <p:cNvSpPr txBox="1"/>
          <p:nvPr/>
        </p:nvSpPr>
        <p:spPr>
          <a:xfrm>
            <a:off x="3448377" y="1603416"/>
            <a:ext cx="15280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Vector Embeddings</a:t>
            </a:r>
          </a:p>
        </p:txBody>
      </p:sp>
      <p:sp>
        <p:nvSpPr>
          <p:cNvPr id="14" name="Rectangle: Rounded Corners 13">
            <a:extLst>
              <a:ext uri="{FF2B5EF4-FFF2-40B4-BE49-F238E27FC236}">
                <a16:creationId xmlns:a16="http://schemas.microsoft.com/office/drawing/2014/main" id="{2D453864-6352-CA13-C3FB-205BBCB52814}"/>
              </a:ext>
            </a:extLst>
          </p:cNvPr>
          <p:cNvSpPr/>
          <p:nvPr/>
        </p:nvSpPr>
        <p:spPr>
          <a:xfrm>
            <a:off x="5162356" y="1588338"/>
            <a:ext cx="1377268" cy="663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Dimension Reduction</a:t>
            </a:r>
          </a:p>
        </p:txBody>
      </p:sp>
      <p:sp>
        <p:nvSpPr>
          <p:cNvPr id="15" name="Rectangle: Rounded Corners 14">
            <a:extLst>
              <a:ext uri="{FF2B5EF4-FFF2-40B4-BE49-F238E27FC236}">
                <a16:creationId xmlns:a16="http://schemas.microsoft.com/office/drawing/2014/main" id="{63B0D044-15E7-D7D8-E19E-2B8C40639CB3}"/>
              </a:ext>
            </a:extLst>
          </p:cNvPr>
          <p:cNvSpPr/>
          <p:nvPr/>
        </p:nvSpPr>
        <p:spPr>
          <a:xfrm>
            <a:off x="6956441" y="2774563"/>
            <a:ext cx="1377268" cy="663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Clustering</a:t>
            </a:r>
          </a:p>
        </p:txBody>
      </p:sp>
      <p:sp>
        <p:nvSpPr>
          <p:cNvPr id="16" name="Arrow: Right 15">
            <a:extLst>
              <a:ext uri="{FF2B5EF4-FFF2-40B4-BE49-F238E27FC236}">
                <a16:creationId xmlns:a16="http://schemas.microsoft.com/office/drawing/2014/main" id="{386A87BE-81B6-6B20-001B-BABBE37EE77E}"/>
              </a:ext>
            </a:extLst>
          </p:cNvPr>
          <p:cNvSpPr/>
          <p:nvPr/>
        </p:nvSpPr>
        <p:spPr>
          <a:xfrm>
            <a:off x="1095727" y="1739129"/>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CE7A0F5-B623-A07A-130D-6162125321CC}"/>
              </a:ext>
            </a:extLst>
          </p:cNvPr>
          <p:cNvSpPr/>
          <p:nvPr/>
        </p:nvSpPr>
        <p:spPr>
          <a:xfrm>
            <a:off x="3086259" y="1729075"/>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02DDDF6-44AE-ACD9-F934-1D3F1931BCB7}"/>
              </a:ext>
            </a:extLst>
          </p:cNvPr>
          <p:cNvSpPr/>
          <p:nvPr/>
        </p:nvSpPr>
        <p:spPr>
          <a:xfrm>
            <a:off x="4719680" y="1729074"/>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DBE217-1BDE-A782-B45B-985E55201ABB}"/>
              </a:ext>
            </a:extLst>
          </p:cNvPr>
          <p:cNvSpPr txBox="1"/>
          <p:nvPr/>
        </p:nvSpPr>
        <p:spPr>
          <a:xfrm>
            <a:off x="6956786" y="1608442"/>
            <a:ext cx="15280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Reduced</a:t>
            </a:r>
            <a:endParaRPr lang="en-US"/>
          </a:p>
          <a:p>
            <a:r>
              <a:rPr lang="en-US">
                <a:cs typeface="Calibri"/>
              </a:rPr>
              <a:t>Embeddings</a:t>
            </a:r>
            <a:endParaRPr lang="en-US"/>
          </a:p>
        </p:txBody>
      </p:sp>
      <p:sp>
        <p:nvSpPr>
          <p:cNvPr id="21" name="Arrow: Right 20">
            <a:extLst>
              <a:ext uri="{FF2B5EF4-FFF2-40B4-BE49-F238E27FC236}">
                <a16:creationId xmlns:a16="http://schemas.microsoft.com/office/drawing/2014/main" id="{50CF09B4-E354-83BD-BD4E-726C8F566D5D}"/>
              </a:ext>
            </a:extLst>
          </p:cNvPr>
          <p:cNvSpPr/>
          <p:nvPr/>
        </p:nvSpPr>
        <p:spPr>
          <a:xfrm rot="5400000">
            <a:off x="7358289" y="2256844"/>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BF8509-7FC5-70DE-8409-09EB3114247F}"/>
              </a:ext>
            </a:extLst>
          </p:cNvPr>
          <p:cNvSpPr/>
          <p:nvPr/>
        </p:nvSpPr>
        <p:spPr>
          <a:xfrm rot="10800000">
            <a:off x="6357104" y="2925352"/>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23F2996-C568-31E9-849E-A6E610FE40F4}"/>
              </a:ext>
            </a:extLst>
          </p:cNvPr>
          <p:cNvSpPr txBox="1"/>
          <p:nvPr/>
        </p:nvSpPr>
        <p:spPr>
          <a:xfrm>
            <a:off x="5427817" y="2925354"/>
            <a:ext cx="1528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Cluster</a:t>
            </a:r>
          </a:p>
        </p:txBody>
      </p:sp>
      <p:sp>
        <p:nvSpPr>
          <p:cNvPr id="24" name="Rectangle: Rounded Corners 23">
            <a:extLst>
              <a:ext uri="{FF2B5EF4-FFF2-40B4-BE49-F238E27FC236}">
                <a16:creationId xmlns:a16="http://schemas.microsoft.com/office/drawing/2014/main" id="{D09FDC04-4539-8025-A20A-404C3B533DF4}"/>
              </a:ext>
            </a:extLst>
          </p:cNvPr>
          <p:cNvSpPr/>
          <p:nvPr/>
        </p:nvSpPr>
        <p:spPr>
          <a:xfrm>
            <a:off x="3265889" y="2774562"/>
            <a:ext cx="1704018" cy="663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Topic Representation</a:t>
            </a:r>
          </a:p>
          <a:p>
            <a:pPr algn="ctr"/>
            <a:r>
              <a:rPr lang="en-US" sz="1600">
                <a:cs typeface="Calibri"/>
              </a:rPr>
              <a:t>learning</a:t>
            </a:r>
          </a:p>
        </p:txBody>
      </p:sp>
      <p:sp>
        <p:nvSpPr>
          <p:cNvPr id="25" name="Arrow: Right 24">
            <a:extLst>
              <a:ext uri="{FF2B5EF4-FFF2-40B4-BE49-F238E27FC236}">
                <a16:creationId xmlns:a16="http://schemas.microsoft.com/office/drawing/2014/main" id="{77015BA7-5B61-C13A-6CD5-05FCC217F0D6}"/>
              </a:ext>
            </a:extLst>
          </p:cNvPr>
          <p:cNvSpPr/>
          <p:nvPr/>
        </p:nvSpPr>
        <p:spPr>
          <a:xfrm rot="10800000">
            <a:off x="5065181" y="2925352"/>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16B47A-5A75-B146-A910-B39432A7B4EF}"/>
              </a:ext>
            </a:extLst>
          </p:cNvPr>
          <p:cNvSpPr/>
          <p:nvPr/>
        </p:nvSpPr>
        <p:spPr>
          <a:xfrm rot="10800000">
            <a:off x="2792434" y="2930378"/>
            <a:ext cx="361888" cy="361899"/>
          </a:xfrm>
          <a:prstGeom prst="rightArrow">
            <a:avLst/>
          </a:prstGeom>
          <a:solidFill>
            <a:schemeClr val="tx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6815DAB-5A7F-1967-7A17-1E1736CB1C9E}"/>
              </a:ext>
            </a:extLst>
          </p:cNvPr>
          <p:cNvSpPr txBox="1"/>
          <p:nvPr/>
        </p:nvSpPr>
        <p:spPr>
          <a:xfrm>
            <a:off x="567953" y="2930382"/>
            <a:ext cx="2503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Topic Representation</a:t>
            </a:r>
          </a:p>
        </p:txBody>
      </p:sp>
      <p:sp>
        <p:nvSpPr>
          <p:cNvPr id="31" name="TextBox 30">
            <a:extLst>
              <a:ext uri="{FF2B5EF4-FFF2-40B4-BE49-F238E27FC236}">
                <a16:creationId xmlns:a16="http://schemas.microsoft.com/office/drawing/2014/main" id="{652A6395-6430-5F36-C42F-3F4B3B64B14D}"/>
              </a:ext>
            </a:extLst>
          </p:cNvPr>
          <p:cNvSpPr txBox="1"/>
          <p:nvPr/>
        </p:nvSpPr>
        <p:spPr>
          <a:xfrm>
            <a:off x="437165" y="4051267"/>
            <a:ext cx="81936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7030A0"/>
                </a:solidFill>
                <a:ea typeface="+mn-lt"/>
                <a:cs typeface="+mn-lt"/>
              </a:rPr>
              <a:t>Methodology：</a:t>
            </a:r>
            <a:r>
              <a:rPr lang="en-US">
                <a:ea typeface="+mn-lt"/>
                <a:cs typeface="+mn-lt"/>
              </a:rPr>
              <a:t> </a:t>
            </a:r>
            <a:endParaRPr lang="en-US"/>
          </a:p>
          <a:p>
            <a:r>
              <a:rPr lang="en-US">
                <a:solidFill>
                  <a:srgbClr val="7030A0"/>
                </a:solidFill>
                <a:ea typeface="+mn-lt"/>
                <a:cs typeface="+mn-lt"/>
              </a:rPr>
              <a:t>1, Comparative experiment:  general pipeline +  different settings + same metrics</a:t>
            </a:r>
            <a:endParaRPr lang="en-US">
              <a:solidFill>
                <a:srgbClr val="7030A0"/>
              </a:solidFill>
              <a:cs typeface="Calibri"/>
            </a:endParaRPr>
          </a:p>
          <a:p>
            <a:r>
              <a:rPr lang="en-US">
                <a:solidFill>
                  <a:srgbClr val="7030A0"/>
                </a:solidFill>
                <a:ea typeface="+mn-lt"/>
                <a:cs typeface="+mn-lt"/>
              </a:rPr>
              <a:t>2, Incremental optimization:  default setting + optimize stages by stages  </a:t>
            </a:r>
            <a:endParaRPr lang="en-US">
              <a:solidFill>
                <a:srgbClr val="7030A0"/>
              </a:solidFill>
              <a:cs typeface="Calibri"/>
            </a:endParaRPr>
          </a:p>
          <a:p>
            <a:r>
              <a:rPr lang="en-US">
                <a:solidFill>
                  <a:srgbClr val="7030A0"/>
                </a:solidFill>
                <a:cs typeface="Calibri"/>
              </a:rPr>
              <a:t>3, Comprehensive analysis: experimental results + visual results.</a:t>
            </a:r>
            <a:endParaRPr lang="en-US"/>
          </a:p>
          <a:p>
            <a:endParaRPr lang="en-US">
              <a:solidFill>
                <a:srgbClr val="7030A0"/>
              </a:solidFill>
              <a:cs typeface="Calibri"/>
            </a:endParaRPr>
          </a:p>
        </p:txBody>
      </p:sp>
    </p:spTree>
    <p:extLst>
      <p:ext uri="{BB962C8B-B14F-4D97-AF65-F5344CB8AC3E}">
        <p14:creationId xmlns:p14="http://schemas.microsoft.com/office/powerpoint/2010/main" val="18303006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8A01369-3F9C-42EB-BC00-171046C2ECDA"/>
  <p:tag name="ISPRING_SCORM_RATE_SLIDES" val="1"/>
  <p:tag name="ISPRINGONLINEFOLDERID" val="0"/>
  <p:tag name="ISPRINGONLINEFOLDERPATH" val="Content List"/>
  <p:tag name="ISPRINGCLOUDFOLDERID" val="0"/>
  <p:tag name="ISPRINGCLOUDFOLDERPATH" val="Content List"/>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6356356"/>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C59EF429E9AB44A4CFBB495EFAE7AE" ma:contentTypeVersion="17" ma:contentTypeDescription="Create a new document." ma:contentTypeScope="" ma:versionID="a66c747b66c24f7da15f2d26ff9df527">
  <xsd:schema xmlns:xsd="http://www.w3.org/2001/XMLSchema" xmlns:xs="http://www.w3.org/2001/XMLSchema" xmlns:p="http://schemas.microsoft.com/office/2006/metadata/properties" xmlns:ns3="63bf98a9-a798-45f2-86aa-79674507e1c8" xmlns:ns4="9c2e0cfd-1497-4a8e-8786-3da6dbeecbfe" targetNamespace="http://schemas.microsoft.com/office/2006/metadata/properties" ma:root="true" ma:fieldsID="6e4b9fc5ac5a6e15e6c2949256b92249" ns3:_="" ns4:_="">
    <xsd:import namespace="63bf98a9-a798-45f2-86aa-79674507e1c8"/>
    <xsd:import namespace="9c2e0cfd-1497-4a8e-8786-3da6dbeecb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3:MediaServiceObjectDetectorVersions"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f98a9-a798-45f2-86aa-79674507e1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2e0cfd-1497-4a8e-8786-3da6dbeecbf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3bf98a9-a798-45f2-86aa-79674507e1c8" xsi:nil="true"/>
  </documentManagement>
</p:properties>
</file>

<file path=customXml/itemProps1.xml><?xml version="1.0" encoding="utf-8"?>
<ds:datastoreItem xmlns:ds="http://schemas.openxmlformats.org/officeDocument/2006/customXml" ds:itemID="{87D5AAF5-2AC8-45CF-BB33-AA08E163C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f98a9-a798-45f2-86aa-79674507e1c8"/>
    <ds:schemaRef ds:uri="9c2e0cfd-1497-4a8e-8786-3da6dbeecb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C1640C-AE05-4CCA-A6A6-37F6EFDC98A4}">
  <ds:schemaRefs>
    <ds:schemaRef ds:uri="http://schemas.microsoft.com/sharepoint/v3/contenttype/forms"/>
  </ds:schemaRefs>
</ds:datastoreItem>
</file>

<file path=customXml/itemProps3.xml><?xml version="1.0" encoding="utf-8"?>
<ds:datastoreItem xmlns:ds="http://schemas.openxmlformats.org/officeDocument/2006/customXml" ds:itemID="{31C54014-92F0-4B26-AEA2-C6666EE3F4A3}">
  <ds:schemaRefs>
    <ds:schemaRef ds:uri="http://www.w3.org/XML/1998/namespace"/>
    <ds:schemaRef ds:uri="http://schemas.microsoft.com/office/2006/documentManagement/types"/>
    <ds:schemaRef ds:uri="63bf98a9-a798-45f2-86aa-79674507e1c8"/>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9c2e0cfd-1497-4a8e-8786-3da6dbeecbf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3797</TotalTime>
  <Words>3203</Words>
  <Application>Microsoft Office PowerPoint</Application>
  <PresentationFormat>全屏显示(16:10)</PresentationFormat>
  <Paragraphs>520</Paragraphs>
  <Slides>46</Slides>
  <Notes>46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Adobe Gothic Std B</vt:lpstr>
      <vt:lpstr>-apple-system</vt:lpstr>
      <vt:lpstr>Helvetica Neue</vt:lpstr>
      <vt:lpstr>system-ui</vt:lpstr>
      <vt:lpstr>WordVisi_MSFontService</vt:lpstr>
      <vt:lpstr>宋体</vt:lpstr>
      <vt:lpstr>微软雅黑</vt:lpstr>
      <vt:lpstr>微软雅黑</vt:lpstr>
      <vt:lpstr>Aptos</vt:lpstr>
      <vt:lpstr>Arial</vt:lpstr>
      <vt:lpstr>Calibri</vt:lpstr>
      <vt:lpstr>Cambria Math</vt:lpstr>
      <vt:lpstr>Impact</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6356356</dc:title>
  <dc:creator>cd</dc:creator>
  <cp:lastModifiedBy>LU, Zhoudao [Student]</cp:lastModifiedBy>
  <cp:revision>140</cp:revision>
  <dcterms:created xsi:type="dcterms:W3CDTF">2014-12-21T11:18:20Z</dcterms:created>
  <dcterms:modified xsi:type="dcterms:W3CDTF">2024-05-12T18:19:39Z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0x0101005BC59EF429E9AB44A4CFBB495EFAE7AE</vt:lpwstr>
  </property>
</Properties>
</file>